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9"/>
  </p:notesMasterIdLst>
  <p:sldIdLst>
    <p:sldId id="256" r:id="rId5"/>
    <p:sldId id="463" r:id="rId6"/>
    <p:sldId id="464" r:id="rId7"/>
    <p:sldId id="465" r:id="rId8"/>
    <p:sldId id="466" r:id="rId9"/>
    <p:sldId id="467" r:id="rId10"/>
    <p:sldId id="469" r:id="rId11"/>
    <p:sldId id="468" r:id="rId12"/>
    <p:sldId id="470" r:id="rId13"/>
    <p:sldId id="471" r:id="rId14"/>
    <p:sldId id="472" r:id="rId15"/>
    <p:sldId id="473" r:id="rId16"/>
    <p:sldId id="474" r:id="rId17"/>
    <p:sldId id="290" r:id="rId18"/>
  </p:sldIdLst>
  <p:sldSz cx="18288000" cy="10287000"/>
  <p:notesSz cx="10287000" cy="18288000"/>
  <p:embeddedFontLst>
    <p:embeddedFont>
      <p:font typeface="Pretendard Medium" panose="02000603000000020004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7A7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7175" autoAdjust="0"/>
  </p:normalViewPr>
  <p:slideViewPr>
    <p:cSldViewPr>
      <p:cViewPr varScale="1">
        <p:scale>
          <a:sx n="50" d="100"/>
          <a:sy n="50" d="100"/>
        </p:scale>
        <p:origin x="336" y="3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66616-ACF1-4C65-9179-115A8FE56983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D9F04-9375-4292-80C1-D8AD7EB9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(1) </a:t>
            </a:r>
            <a:r>
              <a:rPr lang="ko-KR" altLang="en-US"/>
              <a:t>콜스택엔 전역 컨텍스트를 제외하고 다른 컨텍스트가 없기 때문에 전역 컨텍스트와 관련된 코드를 진행한다</a:t>
            </a:r>
            <a:r>
              <a:rPr lang="en-US" altLang="ko-KR"/>
              <a:t>.</a:t>
            </a:r>
          </a:p>
          <a:p>
            <a:r>
              <a:rPr lang="en-US" altLang="ko-KR"/>
              <a:t>(2) </a:t>
            </a:r>
            <a:r>
              <a:rPr lang="ko-KR" altLang="en-US"/>
              <a:t>전역 컨텍스트와 관련된 코드를 진행하다가 </a:t>
            </a:r>
            <a:r>
              <a:rPr lang="en-US" altLang="ko-KR"/>
              <a:t>a </a:t>
            </a:r>
            <a:r>
              <a:rPr lang="ko-KR" altLang="en-US"/>
              <a:t>라는 함수를 실행하였기 때문에</a:t>
            </a:r>
            <a:r>
              <a:rPr lang="en-US" altLang="ko-KR"/>
              <a:t>, a</a:t>
            </a:r>
            <a:r>
              <a:rPr lang="ko-KR" altLang="en-US"/>
              <a:t>함수의 환경 정보들을 수집을해서 </a:t>
            </a:r>
            <a:r>
              <a:rPr lang="en-US" altLang="ko-KR"/>
              <a:t>a </a:t>
            </a:r>
            <a:r>
              <a:rPr lang="ko-KR" altLang="en-US"/>
              <a:t>실행 컨텍스트를 생성하고</a:t>
            </a:r>
            <a:r>
              <a:rPr lang="en-US" altLang="ko-KR"/>
              <a:t>, </a:t>
            </a:r>
            <a:r>
              <a:rPr lang="ko-KR" altLang="en-US"/>
              <a:t>콜스택에 담습니다</a:t>
            </a:r>
          </a:p>
          <a:p>
            <a:r>
              <a:rPr lang="ko-KR" altLang="en-US"/>
              <a:t>콜스택 상단에 </a:t>
            </a:r>
            <a:r>
              <a:rPr lang="en-US" altLang="ko-KR"/>
              <a:t>a </a:t>
            </a:r>
            <a:r>
              <a:rPr lang="ko-KR" altLang="en-US"/>
              <a:t>실행 컨텍스트가 있기 때문에 기존 전역 컨텍스트와 관련된 코드의 실행을 일시적으로 중단시키고 </a:t>
            </a:r>
            <a:r>
              <a:rPr lang="en-US" altLang="ko-KR"/>
              <a:t>a </a:t>
            </a:r>
            <a:r>
              <a:rPr lang="ko-KR" altLang="en-US"/>
              <a:t>실행 컨텍스트에 대한 코드를 실행한다</a:t>
            </a:r>
            <a:r>
              <a:rPr lang="en-US" altLang="ko-KR"/>
              <a:t>.</a:t>
            </a:r>
          </a:p>
          <a:p>
            <a:r>
              <a:rPr lang="en-US" altLang="ko-KR"/>
              <a:t>(3) a </a:t>
            </a:r>
            <a:r>
              <a:rPr lang="ko-KR" altLang="en-US"/>
              <a:t>함수 내부를 보니 </a:t>
            </a:r>
            <a:r>
              <a:rPr lang="en-US" altLang="ko-KR"/>
              <a:t>b</a:t>
            </a:r>
            <a:r>
              <a:rPr lang="ko-KR" altLang="en-US"/>
              <a:t>함수를 실행한다</a:t>
            </a:r>
            <a:r>
              <a:rPr lang="en-US" altLang="ko-KR"/>
              <a:t>. </a:t>
            </a:r>
            <a:r>
              <a:rPr lang="ko-KR" altLang="en-US"/>
              <a:t>그렇기 때문에 </a:t>
            </a:r>
            <a:r>
              <a:rPr lang="en-US" altLang="ko-KR"/>
              <a:t>b </a:t>
            </a:r>
            <a:r>
              <a:rPr lang="ko-KR" altLang="en-US"/>
              <a:t>함수에 대한 환경 정보를 수집</a:t>
            </a:r>
            <a:r>
              <a:rPr lang="en-US" altLang="ko-KR"/>
              <a:t>, </a:t>
            </a:r>
            <a:r>
              <a:rPr lang="ko-KR" altLang="en-US"/>
              <a:t>실행 컨텍스트를 생성한다</a:t>
            </a:r>
            <a:r>
              <a:rPr lang="en-US" altLang="ko-KR"/>
              <a:t>. </a:t>
            </a:r>
            <a:r>
              <a:rPr lang="ko-KR" altLang="en-US"/>
              <a:t>그리고 콜스택에 담는다</a:t>
            </a:r>
            <a:r>
              <a:rPr lang="en-US" altLang="ko-KR"/>
              <a:t>. </a:t>
            </a:r>
            <a:r>
              <a:rPr lang="ko-KR" altLang="en-US"/>
              <a:t>이전과 똑같이 콜스택 최 상단에 </a:t>
            </a:r>
            <a:r>
              <a:rPr lang="en-US" altLang="ko-KR"/>
              <a:t>b </a:t>
            </a:r>
            <a:r>
              <a:rPr lang="ko-KR" altLang="en-US"/>
              <a:t>실행 컨텍스트가 있기 때문에 기존 </a:t>
            </a:r>
            <a:r>
              <a:rPr lang="en-US" altLang="ko-KR"/>
              <a:t>a </a:t>
            </a:r>
            <a:r>
              <a:rPr lang="ko-KR" altLang="en-US"/>
              <a:t>실행 컨텍스트에 대한 실행을 일시적으로 중단한다</a:t>
            </a:r>
            <a:r>
              <a:rPr lang="en-US" altLang="ko-KR"/>
              <a:t>.</a:t>
            </a:r>
          </a:p>
          <a:p>
            <a:r>
              <a:rPr lang="en-US" altLang="ko-KR"/>
              <a:t>(4) b </a:t>
            </a:r>
            <a:r>
              <a:rPr lang="ko-KR" altLang="en-US"/>
              <a:t>함수가 종료된 후 </a:t>
            </a:r>
            <a:r>
              <a:rPr lang="en-US" altLang="ko-KR"/>
              <a:t>b </a:t>
            </a:r>
            <a:r>
              <a:rPr lang="ko-KR" altLang="en-US"/>
              <a:t>실행 컨텍스트는 콜스택에서 제거된다</a:t>
            </a:r>
            <a:r>
              <a:rPr lang="en-US" altLang="ko-KR"/>
              <a:t>. </a:t>
            </a:r>
            <a:r>
              <a:rPr lang="ko-KR" altLang="en-US"/>
              <a:t>제거 후 콜스택 최상단에는 </a:t>
            </a:r>
            <a:r>
              <a:rPr lang="en-US" altLang="ko-KR"/>
              <a:t>a </a:t>
            </a:r>
            <a:r>
              <a:rPr lang="ko-KR" altLang="en-US"/>
              <a:t>실행 컨텍스트가 있기 때문에 종료된 지점부터 코드 진행을 재개한다</a:t>
            </a:r>
            <a:r>
              <a:rPr lang="en-US" altLang="ko-KR"/>
              <a:t>.</a:t>
            </a:r>
          </a:p>
          <a:p>
            <a:r>
              <a:rPr lang="en-US" altLang="ko-KR"/>
              <a:t>(5) a </a:t>
            </a:r>
            <a:r>
              <a:rPr lang="ko-KR" altLang="en-US"/>
              <a:t>함수 또한 종료된 후 실행 컨텍스트가 콜스택에서 제거된다</a:t>
            </a:r>
            <a:r>
              <a:rPr lang="en-US" altLang="ko-KR"/>
              <a:t>.</a:t>
            </a:r>
          </a:p>
          <a:p>
            <a:r>
              <a:rPr lang="ko-KR" altLang="en-US"/>
              <a:t>이후에 전역 공간에 실행 코드가 남지 않다면 콜스택에서 전역 컨텍스트 또한 제거되며 콜스택에 아무것도 남지 않은 상태로 종료된다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44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3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65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5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2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D9F04-9375-4292-80C1-D8AD7EB922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4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CF6B-7802-F1BB-F080-2589DA43818E}"/>
              </a:ext>
            </a:extLst>
          </p:cNvPr>
          <p:cNvSpPr txBox="1"/>
          <p:nvPr/>
        </p:nvSpPr>
        <p:spPr>
          <a:xfrm>
            <a:off x="0" y="39243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Execution Context</a:t>
            </a:r>
            <a:endParaRPr lang="ko-KR" altLang="en-US" sz="8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DAD6-8DD0-04A1-5724-E8F50C93093A}"/>
              </a:ext>
            </a:extLst>
          </p:cNvPr>
          <p:cNvSpPr txBox="1"/>
          <p:nvPr/>
        </p:nvSpPr>
        <p:spPr>
          <a:xfrm>
            <a:off x="7172325" y="9029700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  <a:endParaRPr lang="ko-KR" altLang="en-US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"/>
    </mc:Choice>
    <mc:Fallback xmlns="">
      <p:transition spd="slow" advTm="7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9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아니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Hoisting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된다면서요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1713B-2FDC-9D01-8086-4C3EB26963DF}"/>
              </a:ext>
            </a:extLst>
          </p:cNvPr>
          <p:cNvSpPr txBox="1"/>
          <p:nvPr/>
        </p:nvSpPr>
        <p:spPr>
          <a:xfrm>
            <a:off x="210607" y="1737010"/>
            <a:ext cx="15638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let </a:t>
            </a:r>
            <a:r>
              <a:rPr lang="ko-KR" altLang="en-US" sz="2400" b="1" dirty="0">
                <a:solidFill>
                  <a:srgbClr val="FF0000"/>
                </a:solidFill>
              </a:rPr>
              <a:t>또한 </a:t>
            </a:r>
            <a:r>
              <a:rPr lang="en-US" altLang="ko-KR" sz="2400" b="1" dirty="0">
                <a:solidFill>
                  <a:srgbClr val="FF0000"/>
                </a:solidFill>
              </a:rPr>
              <a:t>Hoisting </a:t>
            </a:r>
            <a:r>
              <a:rPr lang="ko-KR" altLang="en-US" sz="2400" b="1" dirty="0" err="1">
                <a:solidFill>
                  <a:srgbClr val="FF0000"/>
                </a:solidFill>
              </a:rPr>
              <a:t>되는건</a:t>
            </a:r>
            <a:r>
              <a:rPr lang="ko-KR" altLang="en-US" sz="2400" b="1" dirty="0">
                <a:solidFill>
                  <a:srgbClr val="FF0000"/>
                </a:solidFill>
              </a:rPr>
              <a:t> 맞다</a:t>
            </a:r>
            <a:r>
              <a:rPr lang="en-US" altLang="ko-KR" sz="2400" b="1" dirty="0">
                <a:solidFill>
                  <a:srgbClr val="FF0000"/>
                </a:solidFill>
              </a:rPr>
              <a:t>! </a:t>
            </a:r>
            <a:r>
              <a:rPr lang="ko-KR" altLang="en-US" sz="2400" b="1" dirty="0"/>
              <a:t>하지만 </a:t>
            </a:r>
            <a:r>
              <a:rPr lang="en-US" altLang="ko-KR" sz="2400" b="1" dirty="0"/>
              <a:t>let</a:t>
            </a:r>
            <a:r>
              <a:rPr lang="ko-KR" altLang="en-US" sz="2400" b="1" dirty="0"/>
              <a:t>은 </a:t>
            </a:r>
            <a:r>
              <a:rPr lang="en-US" altLang="ko-KR" sz="2400" b="1" dirty="0"/>
              <a:t>TDZ(Temporal Dead Zone)</a:t>
            </a:r>
            <a:r>
              <a:rPr lang="ko-KR" altLang="en-US" sz="2400" b="1" dirty="0"/>
              <a:t>에 접근 할 위험이 있기 때문인데</a:t>
            </a:r>
            <a:r>
              <a:rPr lang="en-US" altLang="ko-KR" sz="2400" b="1" dirty="0"/>
              <a:t>..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TDZ</a:t>
            </a:r>
            <a:r>
              <a:rPr lang="ko-KR" altLang="en-US" sz="2400" b="1" dirty="0"/>
              <a:t>를 </a:t>
            </a:r>
            <a:r>
              <a:rPr lang="ko-KR" altLang="en-US" sz="2400" b="1" dirty="0" err="1"/>
              <a:t>알기위한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JS</a:t>
            </a:r>
            <a:r>
              <a:rPr lang="ko-KR" altLang="en-US" sz="2400" b="1" dirty="0"/>
              <a:t>의 변수선언 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단계</a:t>
            </a:r>
            <a:endParaRPr lang="en-US" altLang="ko-KR" sz="24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9531D19-C359-7E38-6522-9DB426E5E4A7}"/>
              </a:ext>
            </a:extLst>
          </p:cNvPr>
          <p:cNvGrpSpPr/>
          <p:nvPr/>
        </p:nvGrpSpPr>
        <p:grpSpPr>
          <a:xfrm>
            <a:off x="9472200" y="6101542"/>
            <a:ext cx="8785320" cy="3846884"/>
            <a:chOff x="9450119" y="5486190"/>
            <a:chExt cx="8785320" cy="38468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830E04E-666E-0DEA-C281-1CA7EA07C945}"/>
                </a:ext>
              </a:extLst>
            </p:cNvPr>
            <p:cNvGrpSpPr/>
            <p:nvPr/>
          </p:nvGrpSpPr>
          <p:grpSpPr>
            <a:xfrm>
              <a:off x="9450119" y="5486190"/>
              <a:ext cx="3413638" cy="3846884"/>
              <a:chOff x="9448799" y="3692919"/>
              <a:chExt cx="3200401" cy="4696771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AA2239A-E376-9C97-9BFE-2DB6E221D84D}"/>
                  </a:ext>
                </a:extLst>
              </p:cNvPr>
              <p:cNvSpPr/>
              <p:nvPr/>
            </p:nvSpPr>
            <p:spPr>
              <a:xfrm>
                <a:off x="9448799" y="3692919"/>
                <a:ext cx="3200400" cy="110799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/>
                  <a:t>선언 단계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F51B47A-0D6B-3AD5-6C89-E82B3BBD2ADE}"/>
                  </a:ext>
                </a:extLst>
              </p:cNvPr>
              <p:cNvSpPr/>
              <p:nvPr/>
            </p:nvSpPr>
            <p:spPr>
              <a:xfrm>
                <a:off x="9448800" y="4870616"/>
                <a:ext cx="3200400" cy="11079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/>
                  <a:t>일시적 사각지대 </a:t>
                </a:r>
                <a:r>
                  <a:rPr lang="en-US" altLang="ko-KR" sz="2000" b="1"/>
                  <a:t>(TDZ)</a:t>
                </a:r>
                <a:endParaRPr lang="ko-KR" altLang="en-US" sz="2000" b="1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72890BD-F450-8BD7-124C-78B9D0D975E2}"/>
                  </a:ext>
                </a:extLst>
              </p:cNvPr>
              <p:cNvSpPr/>
              <p:nvPr/>
            </p:nvSpPr>
            <p:spPr bwMode="auto">
              <a:xfrm>
                <a:off x="9448799" y="6063819"/>
                <a:ext cx="3200400" cy="110799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/>
                  <a:t>초기화 단계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A9D207D-A399-B6D4-1A0F-2E07C3981C2C}"/>
                  </a:ext>
                </a:extLst>
              </p:cNvPr>
              <p:cNvSpPr/>
              <p:nvPr/>
            </p:nvSpPr>
            <p:spPr bwMode="auto">
              <a:xfrm>
                <a:off x="9448800" y="7281693"/>
                <a:ext cx="3200400" cy="1107997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/>
                  <a:t>할당 단계</a:t>
                </a:r>
              </a:p>
            </p:txBody>
          </p: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EF5C460-C296-BE8F-62FF-6B327C84992F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00" y="6904532"/>
              <a:ext cx="202566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3C5036-FF2B-F868-76DF-0DB8CE655EEF}"/>
                </a:ext>
              </a:extLst>
            </p:cNvPr>
            <p:cNvSpPr txBox="1"/>
            <p:nvPr/>
          </p:nvSpPr>
          <p:spPr>
            <a:xfrm>
              <a:off x="15344225" y="6581366"/>
              <a:ext cx="2891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이때 변수에 접근하게 되면 </a:t>
              </a:r>
              <a:endParaRPr lang="en-US" altLang="ko-KR" b="1"/>
            </a:p>
            <a:p>
              <a:r>
                <a:rPr lang="en-US" altLang="ko-KR" b="1"/>
                <a:t>Reference Error </a:t>
              </a:r>
              <a:r>
                <a:rPr lang="ko-KR" altLang="en-US" b="1"/>
                <a:t>발생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6E263E-A0F1-4832-E92D-5DB504F4910C}"/>
              </a:ext>
            </a:extLst>
          </p:cNvPr>
          <p:cNvSpPr txBox="1"/>
          <p:nvPr/>
        </p:nvSpPr>
        <p:spPr>
          <a:xfrm>
            <a:off x="247051" y="3288710"/>
            <a:ext cx="79335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선언단계 </a:t>
            </a:r>
            <a:endParaRPr lang="en-US" altLang="ko-KR" sz="2400" b="1" dirty="0"/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r>
              <a:rPr lang="ko-KR" altLang="en-US" sz="2400" b="1" dirty="0"/>
              <a:t>실행 컨텍스트의 </a:t>
            </a:r>
            <a:r>
              <a:rPr lang="en-US" altLang="ko-KR" sz="2400" b="1" dirty="0"/>
              <a:t>environment record</a:t>
            </a:r>
            <a:r>
              <a:rPr lang="ko-KR" altLang="en-US" sz="2400" b="1" dirty="0"/>
              <a:t>가 변수명을 수집한 단계</a:t>
            </a:r>
            <a:endParaRPr lang="en-US" altLang="ko-KR" sz="2400" b="1" dirty="0"/>
          </a:p>
          <a:p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F0728-71EA-C800-42C4-7C19BB8A544A}"/>
              </a:ext>
            </a:extLst>
          </p:cNvPr>
          <p:cNvSpPr txBox="1"/>
          <p:nvPr/>
        </p:nvSpPr>
        <p:spPr>
          <a:xfrm>
            <a:off x="247051" y="4674352"/>
            <a:ext cx="9248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초기화 단계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수집한 변수명에 메모리 공간을 할당하고 </a:t>
            </a:r>
            <a:r>
              <a:rPr lang="en-US" altLang="ko-KR" sz="2400" b="1" dirty="0"/>
              <a:t>undefined</a:t>
            </a:r>
            <a:r>
              <a:rPr lang="ko-KR" altLang="en-US" sz="2400" b="1" dirty="0"/>
              <a:t>로 초기화 시키는 단계</a:t>
            </a:r>
            <a:endParaRPr lang="en-US" altLang="ko-KR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CDE9B-F5CE-0A40-DF7E-9D7A1F972072}"/>
              </a:ext>
            </a:extLst>
          </p:cNvPr>
          <p:cNvSpPr txBox="1"/>
          <p:nvPr/>
        </p:nvSpPr>
        <p:spPr>
          <a:xfrm>
            <a:off x="210607" y="6149333"/>
            <a:ext cx="9248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할당 단계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undefined</a:t>
            </a:r>
            <a:r>
              <a:rPr lang="ko-KR" altLang="en-US" sz="2400" b="1" dirty="0"/>
              <a:t>로 할당된 곳에 실제 값을 </a:t>
            </a:r>
            <a:r>
              <a:rPr lang="ko-KR" altLang="en-US" sz="2400" b="1" dirty="0" err="1"/>
              <a:t>채워넣는</a:t>
            </a:r>
            <a:r>
              <a:rPr lang="ko-KR" altLang="en-US" sz="2400" b="1" dirty="0"/>
              <a:t> 단계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09473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10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아니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Hoisting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된다면서요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1713B-2FDC-9D01-8086-4C3EB26963DF}"/>
              </a:ext>
            </a:extLst>
          </p:cNvPr>
          <p:cNvSpPr txBox="1"/>
          <p:nvPr/>
        </p:nvSpPr>
        <p:spPr>
          <a:xfrm>
            <a:off x="420928" y="2015945"/>
            <a:ext cx="5275793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var</a:t>
            </a:r>
            <a:r>
              <a:rPr lang="ko-KR" altLang="en-US" sz="2400" b="1" dirty="0"/>
              <a:t>의 경우</a:t>
            </a:r>
            <a:endParaRPr lang="en-US" altLang="ko-KR" sz="2400" b="1" dirty="0"/>
          </a:p>
          <a:p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선언 단계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초기화 단계</a:t>
            </a: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할당 단계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순서로 이루어진다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2E35D-26CD-DABE-F50B-CB9199C8E173}"/>
              </a:ext>
            </a:extLst>
          </p:cNvPr>
          <p:cNvSpPr txBox="1"/>
          <p:nvPr/>
        </p:nvSpPr>
        <p:spPr>
          <a:xfrm>
            <a:off x="8821207" y="2015945"/>
            <a:ext cx="527579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let</a:t>
            </a:r>
            <a:r>
              <a:rPr lang="ko-KR" altLang="en-US" sz="2400" b="1" dirty="0"/>
              <a:t>의 경우</a:t>
            </a:r>
            <a:endParaRPr lang="en-US" altLang="ko-KR" sz="2400" b="1" dirty="0"/>
          </a:p>
          <a:p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선언 단계</a:t>
            </a: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초기화 단계</a:t>
            </a: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할당 단계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순서로 이루어진다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E67CFD-E486-80D4-584F-41AB28E9748B}"/>
              </a:ext>
            </a:extLst>
          </p:cNvPr>
          <p:cNvGrpSpPr/>
          <p:nvPr/>
        </p:nvGrpSpPr>
        <p:grpSpPr>
          <a:xfrm>
            <a:off x="420928" y="6829089"/>
            <a:ext cx="2532593" cy="2883932"/>
            <a:chOff x="9448799" y="3692919"/>
            <a:chExt cx="3200401" cy="4696771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018F99-CE3A-F141-6589-A86BEEF2CB60}"/>
                </a:ext>
              </a:extLst>
            </p:cNvPr>
            <p:cNvSpPr/>
            <p:nvPr/>
          </p:nvSpPr>
          <p:spPr>
            <a:xfrm>
              <a:off x="9448800" y="3692919"/>
              <a:ext cx="3200400" cy="110799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선언 단계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57CE5A-BD2F-EFFA-CBCE-7FE541AF9FF9}"/>
                </a:ext>
              </a:extLst>
            </p:cNvPr>
            <p:cNvSpPr/>
            <p:nvPr/>
          </p:nvSpPr>
          <p:spPr>
            <a:xfrm>
              <a:off x="9448800" y="4870616"/>
              <a:ext cx="3200400" cy="110799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일시적 사각지대 </a:t>
              </a:r>
              <a:r>
                <a:rPr lang="en-US" altLang="ko-KR" sz="1600" b="1"/>
                <a:t>(TDZ)</a:t>
              </a:r>
              <a:endParaRPr lang="ko-KR" altLang="en-US" sz="1600" b="1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BE0AF41-9CDE-6676-6281-C09E165EE2D6}"/>
                </a:ext>
              </a:extLst>
            </p:cNvPr>
            <p:cNvSpPr/>
            <p:nvPr/>
          </p:nvSpPr>
          <p:spPr bwMode="auto">
            <a:xfrm>
              <a:off x="9448799" y="6063819"/>
              <a:ext cx="3200400" cy="11079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초기화 단계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7CA6620-E527-2DF9-9C48-622E3A0DBCAF}"/>
                </a:ext>
              </a:extLst>
            </p:cNvPr>
            <p:cNvSpPr/>
            <p:nvPr/>
          </p:nvSpPr>
          <p:spPr bwMode="auto">
            <a:xfrm>
              <a:off x="9448800" y="7281693"/>
              <a:ext cx="3200400" cy="110799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할당 단계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C740062-8ABC-1B2F-84EB-BF6CC9BA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28" y="5171440"/>
            <a:ext cx="2794701" cy="964838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1E89D1B-C92A-41AA-9ECF-1161E651DC74}"/>
              </a:ext>
            </a:extLst>
          </p:cNvPr>
          <p:cNvCxnSpPr>
            <a:cxnSpLocks/>
          </p:cNvCxnSpPr>
          <p:nvPr/>
        </p:nvCxnSpPr>
        <p:spPr>
          <a:xfrm>
            <a:off x="3058824" y="5653859"/>
            <a:ext cx="15893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9660BA-82A7-1781-68B0-188DB9A549EE}"/>
              </a:ext>
            </a:extLst>
          </p:cNvPr>
          <p:cNvSpPr txBox="1"/>
          <p:nvPr/>
        </p:nvSpPr>
        <p:spPr>
          <a:xfrm>
            <a:off x="4648200" y="5473519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이 시점에서 </a:t>
            </a:r>
            <a:r>
              <a:rPr lang="en-US" altLang="ko-KR" b="1"/>
              <a:t>a </a:t>
            </a:r>
            <a:r>
              <a:rPr lang="ko-KR" altLang="en-US" b="1"/>
              <a:t>는 </a:t>
            </a:r>
            <a:r>
              <a:rPr lang="en-US" altLang="ko-KR" b="1"/>
              <a:t>undefined</a:t>
            </a:r>
            <a:endParaRPr lang="ko-KR" altLang="en-US" b="1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7C63C7-FE6E-451E-4986-7391E9413431}"/>
              </a:ext>
            </a:extLst>
          </p:cNvPr>
          <p:cNvGrpSpPr/>
          <p:nvPr/>
        </p:nvGrpSpPr>
        <p:grpSpPr>
          <a:xfrm>
            <a:off x="8915400" y="5171440"/>
            <a:ext cx="6572472" cy="964838"/>
            <a:chOff x="8545159" y="5171440"/>
            <a:chExt cx="6572472" cy="96483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004786B-1492-2DF4-E257-3B956B895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5159" y="5171440"/>
              <a:ext cx="3189641" cy="964838"/>
            </a:xfrm>
            <a:prstGeom prst="rect">
              <a:avLst/>
            </a:prstGeom>
          </p:spPr>
        </p:pic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F2FBEEC-7807-1260-E900-4464C4AB09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53800" y="5676900"/>
              <a:ext cx="15893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ED1121-12E2-E37F-430B-8DB9B650C129}"/>
                </a:ext>
              </a:extLst>
            </p:cNvPr>
            <p:cNvSpPr txBox="1"/>
            <p:nvPr/>
          </p:nvSpPr>
          <p:spPr>
            <a:xfrm>
              <a:off x="13030200" y="5493724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이 시점에서 </a:t>
              </a:r>
              <a:r>
                <a:rPr lang="en-US" altLang="ko-KR" b="1"/>
                <a:t>a </a:t>
              </a:r>
              <a:r>
                <a:rPr lang="ko-KR" altLang="en-US" b="1"/>
                <a:t>는 </a:t>
              </a:r>
              <a:r>
                <a:rPr lang="en-US" altLang="ko-KR" b="1"/>
                <a:t>???</a:t>
              </a:r>
              <a:endParaRPr lang="ko-KR" altLang="en-US" b="1"/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6D707F2-6712-B05E-FB57-C9F11AB47970}"/>
              </a:ext>
            </a:extLst>
          </p:cNvPr>
          <p:cNvCxnSpPr>
            <a:cxnSpLocks/>
          </p:cNvCxnSpPr>
          <p:nvPr/>
        </p:nvCxnSpPr>
        <p:spPr>
          <a:xfrm rot="10800000">
            <a:off x="3058824" y="8648700"/>
            <a:ext cx="202566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91AF03-AFC8-9C40-56E8-87BA182B4476}"/>
              </a:ext>
            </a:extLst>
          </p:cNvPr>
          <p:cNvGrpSpPr/>
          <p:nvPr/>
        </p:nvGrpSpPr>
        <p:grpSpPr>
          <a:xfrm>
            <a:off x="8915400" y="6829089"/>
            <a:ext cx="2532593" cy="2883932"/>
            <a:chOff x="9448799" y="3692919"/>
            <a:chExt cx="3200401" cy="4696771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B917537-8B8B-605A-18CD-D48B70FAC7EA}"/>
                </a:ext>
              </a:extLst>
            </p:cNvPr>
            <p:cNvSpPr/>
            <p:nvPr/>
          </p:nvSpPr>
          <p:spPr>
            <a:xfrm>
              <a:off x="9448800" y="3692919"/>
              <a:ext cx="3200400" cy="110799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선언 단계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5EA599E-A806-4CA6-0096-F76C9EBF24BF}"/>
                </a:ext>
              </a:extLst>
            </p:cNvPr>
            <p:cNvSpPr/>
            <p:nvPr/>
          </p:nvSpPr>
          <p:spPr>
            <a:xfrm>
              <a:off x="9448800" y="4870616"/>
              <a:ext cx="3200400" cy="110799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일시적 사각지대 </a:t>
              </a:r>
              <a:r>
                <a:rPr lang="en-US" altLang="ko-KR" sz="1600" b="1"/>
                <a:t>(TDZ)</a:t>
              </a:r>
              <a:endParaRPr lang="ko-KR" altLang="en-US" sz="1600" b="1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FADE331-5A51-8619-ACBD-266FB536CD82}"/>
                </a:ext>
              </a:extLst>
            </p:cNvPr>
            <p:cNvSpPr/>
            <p:nvPr/>
          </p:nvSpPr>
          <p:spPr bwMode="auto">
            <a:xfrm>
              <a:off x="9448799" y="6063819"/>
              <a:ext cx="3200400" cy="11079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초기화 단계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E7D854F-FBD5-81AE-F643-7CF1DD2517F8}"/>
                </a:ext>
              </a:extLst>
            </p:cNvPr>
            <p:cNvSpPr/>
            <p:nvPr/>
          </p:nvSpPr>
          <p:spPr bwMode="auto">
            <a:xfrm>
              <a:off x="9448800" y="7281693"/>
              <a:ext cx="3200400" cy="110799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/>
                <a:t>할당 단계</a:t>
              </a: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806803-9DA7-47CC-8708-6C7DD3ABABF4}"/>
              </a:ext>
            </a:extLst>
          </p:cNvPr>
          <p:cNvCxnSpPr>
            <a:cxnSpLocks/>
          </p:cNvCxnSpPr>
          <p:nvPr/>
        </p:nvCxnSpPr>
        <p:spPr>
          <a:xfrm rot="10800000">
            <a:off x="11553295" y="7976312"/>
            <a:ext cx="202566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53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10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outerEnvironmentReference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046DB-9771-B7E6-283C-DDB3D3265CCD}"/>
              </a:ext>
            </a:extLst>
          </p:cNvPr>
          <p:cNvSpPr txBox="1"/>
          <p:nvPr/>
        </p:nvSpPr>
        <p:spPr>
          <a:xfrm>
            <a:off x="210607" y="1737010"/>
            <a:ext cx="120575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현재 호출된 함수가 선언될 당시 </a:t>
            </a:r>
            <a:r>
              <a:rPr lang="en-US" altLang="ko-KR" sz="2400" b="1" dirty="0"/>
              <a:t>Context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Lexical Environment</a:t>
            </a:r>
            <a:r>
              <a:rPr lang="ko-KR" altLang="en-US" sz="2400" b="1" dirty="0"/>
              <a:t>를 참조한다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즉 상위 </a:t>
            </a:r>
            <a:r>
              <a:rPr lang="ko-KR" altLang="en-US" sz="2400" b="1" dirty="0" err="1"/>
              <a:t>스코프를</a:t>
            </a:r>
            <a:r>
              <a:rPr lang="ko-KR" altLang="en-US" sz="2400" b="1" dirty="0"/>
              <a:t> 가리킨다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코드에서 어떤 변수에 접근을 </a:t>
            </a:r>
            <a:r>
              <a:rPr lang="ko-KR" altLang="en-US" sz="2400" b="1" dirty="0" err="1"/>
              <a:t>하려고하면</a:t>
            </a:r>
            <a:r>
              <a:rPr lang="ko-KR" altLang="en-US" sz="2400" b="1" dirty="0"/>
              <a:t> 현재 컨텍스트의 </a:t>
            </a:r>
            <a:r>
              <a:rPr lang="en-US" altLang="ko-KR" sz="2400" b="1" dirty="0"/>
              <a:t>Lexical Environment</a:t>
            </a:r>
            <a:r>
              <a:rPr lang="ko-KR" altLang="en-US" sz="2400" b="1" dirty="0"/>
              <a:t>를 탐색해서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발견되면 그 값을 반환하고 발견이 안된다면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 err="1"/>
              <a:t>outerEnvironmentReference</a:t>
            </a:r>
            <a:r>
              <a:rPr lang="ko-KR" altLang="en-US" sz="2400" b="1" dirty="0"/>
              <a:t>에 담긴 </a:t>
            </a:r>
            <a:r>
              <a:rPr lang="en-US" altLang="ko-KR" sz="2400" b="1" dirty="0"/>
              <a:t>Lexical Environment</a:t>
            </a:r>
            <a:r>
              <a:rPr lang="ko-KR" altLang="en-US" sz="2400" b="1" dirty="0"/>
              <a:t>를 탐색하는 과정을 거치게 된다</a:t>
            </a:r>
            <a:r>
              <a:rPr lang="en-US" altLang="ko-KR" sz="2400" b="1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A152FC-A9D6-FB58-35C4-5CAAD2688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6362700"/>
            <a:ext cx="3458058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3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10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outerEnvironmentReference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1FF9FF-1DC6-BD62-2BB6-1EDF615B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19300"/>
            <a:ext cx="3458058" cy="258163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35B930F-8C4A-19A5-875F-19DC8D335982}"/>
              </a:ext>
            </a:extLst>
          </p:cNvPr>
          <p:cNvGrpSpPr/>
          <p:nvPr/>
        </p:nvGrpSpPr>
        <p:grpSpPr>
          <a:xfrm>
            <a:off x="457200" y="4914900"/>
            <a:ext cx="3048000" cy="4294023"/>
            <a:chOff x="457200" y="4914900"/>
            <a:chExt cx="3048000" cy="429402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6A8548D-34FB-61F3-213A-42305D2E5AC2}"/>
                </a:ext>
              </a:extLst>
            </p:cNvPr>
            <p:cNvGrpSpPr/>
            <p:nvPr/>
          </p:nvGrpSpPr>
          <p:grpSpPr>
            <a:xfrm>
              <a:off x="457200" y="4914900"/>
              <a:ext cx="3048000" cy="4294023"/>
              <a:chOff x="12039600" y="3490436"/>
              <a:chExt cx="4724400" cy="6527236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33AF85A-E139-C308-7F07-4A1BFF8D2F43}"/>
                  </a:ext>
                </a:extLst>
              </p:cNvPr>
              <p:cNvSpPr/>
              <p:nvPr/>
            </p:nvSpPr>
            <p:spPr>
              <a:xfrm>
                <a:off x="12649200" y="4023836"/>
                <a:ext cx="3505200" cy="5257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BF311F9-5A52-D23A-48C8-B80693BA1AF5}"/>
                  </a:ext>
                </a:extLst>
              </p:cNvPr>
              <p:cNvSpPr/>
              <p:nvPr/>
            </p:nvSpPr>
            <p:spPr>
              <a:xfrm>
                <a:off x="12039600" y="3490436"/>
                <a:ext cx="4724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296D51-95FB-D4DA-4A1C-CD4F21CABCDB}"/>
                  </a:ext>
                </a:extLst>
              </p:cNvPr>
              <p:cNvSpPr txBox="1"/>
              <p:nvPr/>
            </p:nvSpPr>
            <p:spPr>
              <a:xfrm>
                <a:off x="13338808" y="9456260"/>
                <a:ext cx="2125978" cy="56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Call</a:t>
                </a:r>
                <a:r>
                  <a:rPr lang="ko-KR" altLang="en-US" b="1"/>
                  <a:t> </a:t>
                </a:r>
                <a:r>
                  <a:rPr lang="en-US" altLang="ko-KR" b="1"/>
                  <a:t>Stack</a:t>
                </a:r>
                <a:endParaRPr lang="ko-KR" altLang="en-US" b="1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0DCAF3B-6E31-E7AC-4E1C-DFB208BA26F5}"/>
                </a:ext>
              </a:extLst>
            </p:cNvPr>
            <p:cNvGrpSpPr/>
            <p:nvPr/>
          </p:nvGrpSpPr>
          <p:grpSpPr>
            <a:xfrm>
              <a:off x="1066800" y="7377886"/>
              <a:ext cx="1786028" cy="1184832"/>
              <a:chOff x="880970" y="6321998"/>
              <a:chExt cx="3200400" cy="227110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D0F8421-E025-9E2C-6043-9C7128F3974A}"/>
                  </a:ext>
                </a:extLst>
              </p:cNvPr>
              <p:cNvSpPr/>
              <p:nvPr/>
            </p:nvSpPr>
            <p:spPr>
              <a:xfrm>
                <a:off x="880970" y="6321998"/>
                <a:ext cx="3200400" cy="11079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/>
                  <a:t>Variable Environment</a:t>
                </a:r>
                <a:endParaRPr lang="ko-KR" altLang="en-US" sz="120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CDCD2C0-72F7-2D21-89B7-D08338E01F9F}"/>
                  </a:ext>
                </a:extLst>
              </p:cNvPr>
              <p:cNvSpPr/>
              <p:nvPr/>
            </p:nvSpPr>
            <p:spPr>
              <a:xfrm>
                <a:off x="880970" y="7485102"/>
                <a:ext cx="3200400" cy="11079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/>
                  <a:t>Lexical Environment</a:t>
                </a:r>
                <a:endParaRPr lang="ko-KR" altLang="en-US" sz="1200"/>
              </a:p>
            </p:txBody>
          </p:sp>
        </p:grp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2F606E-B0F0-DA12-867B-1B4679F58124}"/>
              </a:ext>
            </a:extLst>
          </p:cNvPr>
          <p:cNvCxnSpPr/>
          <p:nvPr/>
        </p:nvCxnSpPr>
        <p:spPr>
          <a:xfrm>
            <a:off x="2971800" y="8273698"/>
            <a:ext cx="867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C8071A-8C55-1C9F-1F13-6536765212CE}"/>
              </a:ext>
            </a:extLst>
          </p:cNvPr>
          <p:cNvSpPr txBox="1"/>
          <p:nvPr/>
        </p:nvSpPr>
        <p:spPr>
          <a:xfrm>
            <a:off x="3763800" y="6810305"/>
            <a:ext cx="26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message, </a:t>
            </a:r>
            <a:r>
              <a:rPr lang="en-US" altLang="ko-KR" dirty="0" err="1"/>
              <a:t>hihi</a:t>
            </a:r>
            <a:r>
              <a:rPr lang="en-US" altLang="ko-KR" dirty="0"/>
              <a:t>, </a:t>
            </a:r>
            <a:r>
              <a:rPr lang="en-US" altLang="ko-KR" dirty="0" err="1"/>
              <a:t>sayHi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C77870B-5E6D-FD8B-E611-85D4BE57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019299"/>
            <a:ext cx="3458058" cy="258163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F8B9B096-B0F4-BDE4-239E-2CE40009C7FA}"/>
              </a:ext>
            </a:extLst>
          </p:cNvPr>
          <p:cNvGrpSpPr/>
          <p:nvPr/>
        </p:nvGrpSpPr>
        <p:grpSpPr>
          <a:xfrm>
            <a:off x="6326429" y="4914900"/>
            <a:ext cx="3048000" cy="4294023"/>
            <a:chOff x="457200" y="4914900"/>
            <a:chExt cx="3048000" cy="429402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B8AF4DA-CAA4-DAD0-9695-50A0AE3F331A}"/>
                </a:ext>
              </a:extLst>
            </p:cNvPr>
            <p:cNvGrpSpPr/>
            <p:nvPr/>
          </p:nvGrpSpPr>
          <p:grpSpPr>
            <a:xfrm>
              <a:off x="457200" y="4914900"/>
              <a:ext cx="3048000" cy="4294023"/>
              <a:chOff x="12039600" y="3490436"/>
              <a:chExt cx="4724400" cy="652723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14FEE6C-D4AE-E607-F292-F0DA73808503}"/>
                  </a:ext>
                </a:extLst>
              </p:cNvPr>
              <p:cNvSpPr/>
              <p:nvPr/>
            </p:nvSpPr>
            <p:spPr>
              <a:xfrm>
                <a:off x="12649200" y="4023836"/>
                <a:ext cx="3505200" cy="5257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BFEC445-C331-D462-3C7C-6809BF224328}"/>
                  </a:ext>
                </a:extLst>
              </p:cNvPr>
              <p:cNvSpPr/>
              <p:nvPr/>
            </p:nvSpPr>
            <p:spPr>
              <a:xfrm>
                <a:off x="12039600" y="3490436"/>
                <a:ext cx="4724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58272F2-B098-25B2-17DC-860704FF0FCF}"/>
                  </a:ext>
                </a:extLst>
              </p:cNvPr>
              <p:cNvSpPr txBox="1"/>
              <p:nvPr/>
            </p:nvSpPr>
            <p:spPr>
              <a:xfrm>
                <a:off x="13338808" y="9456260"/>
                <a:ext cx="2125978" cy="56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Call</a:t>
                </a:r>
                <a:r>
                  <a:rPr lang="ko-KR" altLang="en-US" b="1"/>
                  <a:t> </a:t>
                </a:r>
                <a:r>
                  <a:rPr lang="en-US" altLang="ko-KR" b="1"/>
                  <a:t>Stack</a:t>
                </a:r>
                <a:endParaRPr lang="ko-KR" altLang="en-US" b="1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96139F4-AB1E-8776-C1F8-88C1B250C63F}"/>
                </a:ext>
              </a:extLst>
            </p:cNvPr>
            <p:cNvGrpSpPr/>
            <p:nvPr/>
          </p:nvGrpSpPr>
          <p:grpSpPr>
            <a:xfrm>
              <a:off x="1066800" y="5831373"/>
              <a:ext cx="1787855" cy="2731346"/>
              <a:chOff x="880970" y="3357622"/>
              <a:chExt cx="3203674" cy="523547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8FA05CF-9EAC-5248-7023-37B9EF3C1258}"/>
                  </a:ext>
                </a:extLst>
              </p:cNvPr>
              <p:cNvSpPr/>
              <p:nvPr/>
            </p:nvSpPr>
            <p:spPr>
              <a:xfrm>
                <a:off x="880970" y="6292328"/>
                <a:ext cx="3200400" cy="11079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/>
                  <a:t>Variable Environment</a:t>
                </a:r>
                <a:endParaRPr lang="ko-KR" altLang="en-US" sz="120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ED04C2C-BAF9-B022-964E-A3C424779C91}"/>
                  </a:ext>
                </a:extLst>
              </p:cNvPr>
              <p:cNvSpPr/>
              <p:nvPr/>
            </p:nvSpPr>
            <p:spPr>
              <a:xfrm>
                <a:off x="880970" y="7485102"/>
                <a:ext cx="3200400" cy="11079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/>
                  <a:t>Lexical Environment</a:t>
                </a:r>
                <a:endParaRPr lang="ko-KR" altLang="en-US" sz="120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F8EC109-691F-A829-E14B-F3CDBD1D99C2}"/>
                  </a:ext>
                </a:extLst>
              </p:cNvPr>
              <p:cNvSpPr/>
              <p:nvPr/>
            </p:nvSpPr>
            <p:spPr>
              <a:xfrm>
                <a:off x="884244" y="3357622"/>
                <a:ext cx="3200400" cy="11079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/>
                  <a:t>Variable Environment</a:t>
                </a:r>
                <a:endParaRPr lang="ko-KR" altLang="en-US" sz="120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CFC742C-7784-FF79-F3C3-C10074C9CB03}"/>
                  </a:ext>
                </a:extLst>
              </p:cNvPr>
              <p:cNvSpPr/>
              <p:nvPr/>
            </p:nvSpPr>
            <p:spPr>
              <a:xfrm>
                <a:off x="884244" y="4480025"/>
                <a:ext cx="3200400" cy="11079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/>
                  <a:t>Lexical Environment</a:t>
                </a:r>
                <a:endParaRPr lang="ko-KR" altLang="en-US" sz="1200"/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80243D9-A81D-68E6-1873-0B2CB33EBCAE}"/>
              </a:ext>
            </a:extLst>
          </p:cNvPr>
          <p:cNvSpPr txBox="1"/>
          <p:nvPr/>
        </p:nvSpPr>
        <p:spPr>
          <a:xfrm>
            <a:off x="1347851" y="8505217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Global Context</a:t>
            </a:r>
            <a:endParaRPr lang="ko-KR" altLang="en-US" sz="1200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A1A78F-E6A6-C06E-6B8E-7D579CFCFE10}"/>
              </a:ext>
            </a:extLst>
          </p:cNvPr>
          <p:cNvSpPr txBox="1"/>
          <p:nvPr/>
        </p:nvSpPr>
        <p:spPr>
          <a:xfrm>
            <a:off x="7217080" y="8505217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Global Context</a:t>
            </a:r>
            <a:endParaRPr lang="ko-KR" altLang="en-US" sz="1200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B2410D-0ED2-FEDC-AE2A-1730DD1F8A0B}"/>
              </a:ext>
            </a:extLst>
          </p:cNvPr>
          <p:cNvSpPr txBox="1"/>
          <p:nvPr/>
        </p:nvSpPr>
        <p:spPr>
          <a:xfrm>
            <a:off x="7217080" y="6957532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sayHi</a:t>
            </a:r>
            <a:r>
              <a:rPr lang="en-US" altLang="ko-KR" sz="1200" b="1" dirty="0"/>
              <a:t> Context</a:t>
            </a:r>
            <a:endParaRPr lang="ko-KR" altLang="en-US" sz="1200" b="1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97050B2-D77C-146D-D9C5-8BC14A045550}"/>
              </a:ext>
            </a:extLst>
          </p:cNvPr>
          <p:cNvCxnSpPr/>
          <p:nvPr/>
        </p:nvCxnSpPr>
        <p:spPr>
          <a:xfrm>
            <a:off x="8839200" y="6667685"/>
            <a:ext cx="867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F912561-AAF5-AB82-3467-3F0B32B0EBBE}"/>
              </a:ext>
            </a:extLst>
          </p:cNvPr>
          <p:cNvSpPr txBox="1"/>
          <p:nvPr/>
        </p:nvSpPr>
        <p:spPr>
          <a:xfrm>
            <a:off x="12848082" y="6252738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message</a:t>
            </a:r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C6FC45-A9C3-FE61-2281-4032FB27B948}"/>
              </a:ext>
            </a:extLst>
          </p:cNvPr>
          <p:cNvSpPr txBox="1"/>
          <p:nvPr/>
        </p:nvSpPr>
        <p:spPr>
          <a:xfrm>
            <a:off x="12588948" y="632460"/>
            <a:ext cx="564770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console.log</a:t>
            </a:r>
            <a:r>
              <a:rPr lang="ko-KR" altLang="en-US" dirty="0"/>
              <a:t>를 통해 </a:t>
            </a:r>
            <a:r>
              <a:rPr lang="en-US" altLang="ko-KR" dirty="0"/>
              <a:t>message </a:t>
            </a:r>
            <a:r>
              <a:rPr lang="ko-KR" altLang="en-US" dirty="0"/>
              <a:t>변수에 접근하게 되면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Context</a:t>
            </a:r>
            <a:r>
              <a:rPr lang="ko-KR" altLang="en-US" dirty="0"/>
              <a:t>인 </a:t>
            </a:r>
            <a:r>
              <a:rPr lang="en-US" altLang="ko-KR" dirty="0" err="1"/>
              <a:t>sayHi</a:t>
            </a:r>
            <a:r>
              <a:rPr lang="ko-KR" altLang="en-US" dirty="0"/>
              <a:t> </a:t>
            </a:r>
            <a:r>
              <a:rPr lang="en-US" altLang="ko-KR" dirty="0"/>
              <a:t>Context</a:t>
            </a:r>
            <a:r>
              <a:rPr lang="ko-KR" altLang="en-US" dirty="0"/>
              <a:t>의 </a:t>
            </a:r>
            <a:r>
              <a:rPr lang="en-US" altLang="ko-KR" dirty="0" err="1"/>
              <a:t>LexicalEnvironment</a:t>
            </a:r>
            <a:endParaRPr lang="en-US" altLang="ko-KR" dirty="0"/>
          </a:p>
          <a:p>
            <a:r>
              <a:rPr lang="ko-KR" altLang="en-US" dirty="0" err="1"/>
              <a:t>를</a:t>
            </a:r>
            <a:r>
              <a:rPr lang="ko-KR" altLang="en-US" dirty="0"/>
              <a:t> 탐색해서 </a:t>
            </a:r>
            <a:r>
              <a:rPr lang="en-US" altLang="ko-KR" dirty="0"/>
              <a:t>message</a:t>
            </a:r>
            <a:r>
              <a:rPr lang="ko-KR" altLang="en-US" dirty="0"/>
              <a:t>가 있는지 확인한다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→ 있으므로 반환 후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 console.log</a:t>
            </a:r>
            <a:r>
              <a:rPr lang="ko-KR" altLang="en-US" dirty="0"/>
              <a:t>를 통해 </a:t>
            </a:r>
            <a:r>
              <a:rPr lang="en-US" altLang="ko-KR" dirty="0" err="1"/>
              <a:t>hihi</a:t>
            </a:r>
            <a:r>
              <a:rPr lang="en-US" altLang="ko-KR" dirty="0"/>
              <a:t> </a:t>
            </a:r>
            <a:r>
              <a:rPr lang="ko-KR" altLang="en-US" dirty="0"/>
              <a:t>변수에 접근하게 되면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Context</a:t>
            </a:r>
            <a:r>
              <a:rPr lang="ko-KR" altLang="en-US" dirty="0"/>
              <a:t>인 </a:t>
            </a:r>
            <a:r>
              <a:rPr lang="en-US" altLang="ko-KR" dirty="0" err="1"/>
              <a:t>sayHi</a:t>
            </a:r>
            <a:r>
              <a:rPr lang="ko-KR" altLang="en-US" dirty="0"/>
              <a:t> </a:t>
            </a:r>
            <a:r>
              <a:rPr lang="en-US" altLang="ko-KR" dirty="0"/>
              <a:t>Context</a:t>
            </a:r>
            <a:r>
              <a:rPr lang="ko-KR" altLang="en-US" dirty="0"/>
              <a:t>의 </a:t>
            </a:r>
            <a:r>
              <a:rPr lang="en-US" altLang="ko-KR" dirty="0" err="1"/>
              <a:t>LexicalEnvironment</a:t>
            </a:r>
            <a:endParaRPr lang="en-US" altLang="ko-KR" dirty="0"/>
          </a:p>
          <a:p>
            <a:r>
              <a:rPr lang="ko-KR" altLang="en-US" dirty="0" err="1"/>
              <a:t>를</a:t>
            </a:r>
            <a:r>
              <a:rPr lang="ko-KR" altLang="en-US" dirty="0"/>
              <a:t> 탐색해서 </a:t>
            </a:r>
            <a:r>
              <a:rPr lang="en-US" altLang="ko-KR" dirty="0" err="1"/>
              <a:t>hihi</a:t>
            </a:r>
            <a:r>
              <a:rPr lang="ko-KR" altLang="en-US" dirty="0"/>
              <a:t>가 있는지 확인한다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→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없기 때문에 </a:t>
            </a:r>
            <a:r>
              <a:rPr lang="en-US" altLang="ko-KR" dirty="0" err="1"/>
              <a:t>outerEnvironmentReference</a:t>
            </a:r>
            <a:r>
              <a:rPr lang="en-US" altLang="ko-KR" dirty="0"/>
              <a:t> </a:t>
            </a:r>
            <a:r>
              <a:rPr lang="ko-KR" altLang="en-US" dirty="0"/>
              <a:t>가 참조하는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Global Context</a:t>
            </a:r>
            <a:r>
              <a:rPr lang="ko-KR" altLang="en-US" dirty="0"/>
              <a:t>의 </a:t>
            </a:r>
            <a:r>
              <a:rPr lang="en-US" altLang="ko-KR" dirty="0" err="1"/>
              <a:t>LexicalEnvironment</a:t>
            </a:r>
            <a:r>
              <a:rPr lang="en-US" altLang="ko-KR" dirty="0"/>
              <a:t> </a:t>
            </a:r>
            <a:r>
              <a:rPr lang="ko-KR" altLang="en-US" dirty="0"/>
              <a:t>를 탐색해서 </a:t>
            </a:r>
            <a:endParaRPr lang="en-US" altLang="ko-KR" dirty="0"/>
          </a:p>
          <a:p>
            <a:r>
              <a:rPr lang="en-US" altLang="ko-KR" dirty="0" err="1"/>
              <a:t>hihi</a:t>
            </a:r>
            <a:r>
              <a:rPr lang="ko-KR" altLang="en-US" dirty="0"/>
              <a:t>가 있는지 확인한다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→ 있으므로 반환 후 출력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438628D-BBD8-C189-00D4-9A22A22EA742}"/>
              </a:ext>
            </a:extLst>
          </p:cNvPr>
          <p:cNvGrpSpPr/>
          <p:nvPr/>
        </p:nvGrpSpPr>
        <p:grpSpPr>
          <a:xfrm>
            <a:off x="9821774" y="6120393"/>
            <a:ext cx="2020782" cy="1127811"/>
            <a:chOff x="7620000" y="3149849"/>
            <a:chExt cx="3200400" cy="228326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B57E689-FABE-207A-4FBB-A285DA5CE24C}"/>
                </a:ext>
              </a:extLst>
            </p:cNvPr>
            <p:cNvSpPr/>
            <p:nvPr/>
          </p:nvSpPr>
          <p:spPr>
            <a:xfrm>
              <a:off x="7620000" y="3149849"/>
              <a:ext cx="3200400" cy="11079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/>
                <a:t>environmentRecord</a:t>
              </a:r>
              <a:endParaRPr lang="ko-KR" altLang="en-US" sz="1100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B6436EA-EFAA-428D-480B-8AED3C2FAE48}"/>
                </a:ext>
              </a:extLst>
            </p:cNvPr>
            <p:cNvSpPr/>
            <p:nvPr/>
          </p:nvSpPr>
          <p:spPr>
            <a:xfrm>
              <a:off x="7620000" y="4325115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outerEnvironmentReference</a:t>
              </a:r>
              <a:endParaRPr lang="ko-KR" altLang="en-US" sz="1100"/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ACE8DAD-697F-6B21-335C-8DC509DD875F}"/>
              </a:ext>
            </a:extLst>
          </p:cNvPr>
          <p:cNvCxnSpPr/>
          <p:nvPr/>
        </p:nvCxnSpPr>
        <p:spPr>
          <a:xfrm>
            <a:off x="11996064" y="6437404"/>
            <a:ext cx="867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D039DCEF-60C4-2415-4888-35C5FCB45F69}"/>
              </a:ext>
            </a:extLst>
          </p:cNvPr>
          <p:cNvCxnSpPr>
            <a:stCxn id="64" idx="1"/>
            <a:endCxn id="49" idx="3"/>
          </p:cNvCxnSpPr>
          <p:nvPr/>
        </p:nvCxnSpPr>
        <p:spPr>
          <a:xfrm rot="10800000" flipV="1">
            <a:off x="8722058" y="6974557"/>
            <a:ext cx="1099717" cy="129914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E7B8E9-1994-6081-2084-F270FC5ABDB2}"/>
              </a:ext>
            </a:extLst>
          </p:cNvPr>
          <p:cNvSpPr/>
          <p:nvPr/>
        </p:nvSpPr>
        <p:spPr>
          <a:xfrm>
            <a:off x="210607" y="4152900"/>
            <a:ext cx="4132793" cy="798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6F9956-CC60-9E7C-168B-FD969ED6EE9A}"/>
              </a:ext>
            </a:extLst>
          </p:cNvPr>
          <p:cNvGrpSpPr/>
          <p:nvPr/>
        </p:nvGrpSpPr>
        <p:grpSpPr>
          <a:xfrm>
            <a:off x="3924060" y="7758796"/>
            <a:ext cx="2020782" cy="1127812"/>
            <a:chOff x="7620000" y="3149848"/>
            <a:chExt cx="3200401" cy="22832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079177-CBD7-C4CB-AEB3-84F7D0CC794A}"/>
                </a:ext>
              </a:extLst>
            </p:cNvPr>
            <p:cNvSpPr/>
            <p:nvPr/>
          </p:nvSpPr>
          <p:spPr>
            <a:xfrm>
              <a:off x="7620001" y="3149848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/>
                <a:t>environmentRecord</a:t>
              </a:r>
              <a:endParaRPr lang="ko-KR" altLang="en-US" sz="1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2EC6F6-7FD2-375E-E2C8-34E8058E256F}"/>
                </a:ext>
              </a:extLst>
            </p:cNvPr>
            <p:cNvSpPr/>
            <p:nvPr/>
          </p:nvSpPr>
          <p:spPr>
            <a:xfrm>
              <a:off x="7620000" y="4325115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/>
                <a:t>outerEnvironmentReference</a:t>
              </a:r>
              <a:endParaRPr lang="ko-KR" altLang="en-US" sz="1100" dirty="0"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0A1F262-5A51-A8A4-EF8A-0E708CDC00CE}"/>
              </a:ext>
            </a:extLst>
          </p:cNvPr>
          <p:cNvCxnSpPr>
            <a:cxnSpLocks/>
          </p:cNvCxnSpPr>
          <p:nvPr/>
        </p:nvCxnSpPr>
        <p:spPr>
          <a:xfrm flipV="1">
            <a:off x="4934450" y="7234531"/>
            <a:ext cx="0" cy="458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0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6" grpId="0"/>
      <p:bldP spid="57" grpId="0"/>
      <p:bldP spid="60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80D78-1B95-948B-2B0B-469DD375574E}"/>
              </a:ext>
            </a:extLst>
          </p:cNvPr>
          <p:cNvSpPr txBox="1"/>
          <p:nvPr/>
        </p:nvSpPr>
        <p:spPr>
          <a:xfrm>
            <a:off x="4953000" y="463566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EC5D8-56BA-56D5-9034-FBFBDEB24065}"/>
              </a:ext>
            </a:extLst>
          </p:cNvPr>
          <p:cNvSpPr txBox="1"/>
          <p:nvPr/>
        </p:nvSpPr>
        <p:spPr>
          <a:xfrm>
            <a:off x="4953000" y="88011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20190402 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</a:p>
        </p:txBody>
      </p:sp>
    </p:spTree>
    <p:extLst>
      <p:ext uri="{BB962C8B-B14F-4D97-AF65-F5344CB8AC3E}">
        <p14:creationId xmlns:p14="http://schemas.microsoft.com/office/powerpoint/2010/main" val="329817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2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Execution Context?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669A4-A90E-603B-5306-368106BCEB6F}"/>
              </a:ext>
            </a:extLst>
          </p:cNvPr>
          <p:cNvSpPr txBox="1"/>
          <p:nvPr/>
        </p:nvSpPr>
        <p:spPr>
          <a:xfrm>
            <a:off x="210607" y="2065948"/>
            <a:ext cx="93905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실행 컨텍스트 라고 하며</a:t>
            </a:r>
            <a:endParaRPr lang="en-US" altLang="ko-KR" sz="2400" b="1"/>
          </a:p>
          <a:p>
            <a:endParaRPr lang="en-US" altLang="ko-KR" sz="2400" b="1"/>
          </a:p>
          <a:p>
            <a:r>
              <a:rPr lang="ko-KR" altLang="en-US" sz="2400" b="1"/>
              <a:t>실행할 코드에 제공할 환경 정보를 모아놓은 객체</a:t>
            </a:r>
            <a:endParaRPr lang="en-US" altLang="ko-KR" sz="2400" b="1"/>
          </a:p>
          <a:p>
            <a:endParaRPr lang="en-US" altLang="ko-KR" sz="2400" b="1"/>
          </a:p>
          <a:p>
            <a:r>
              <a:rPr lang="ko-KR" altLang="en-US" sz="2400" b="1"/>
              <a:t>자바스크립트는 이 실행 컨텍스트를</a:t>
            </a:r>
            <a:endParaRPr lang="en-US" altLang="ko-KR" sz="2400" b="1"/>
          </a:p>
          <a:p>
            <a:endParaRPr lang="en-US" altLang="ko-KR" sz="2400" b="1"/>
          </a:p>
          <a:p>
            <a:r>
              <a:rPr lang="ko-KR" altLang="en-US" sz="2400" b="1"/>
              <a:t>콜스택에 쌓은 후</a:t>
            </a:r>
            <a:r>
              <a:rPr lang="en-US" altLang="ko-KR" sz="2400" b="1"/>
              <a:t>, </a:t>
            </a:r>
            <a:r>
              <a:rPr lang="ko-KR" altLang="en-US" sz="2400" b="1"/>
              <a:t>이것들을 실행하면서 코드의 환경과 순서를 보장한다</a:t>
            </a:r>
            <a:r>
              <a:rPr lang="en-US" altLang="ko-KR" sz="2400" b="1"/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2C21EB8-15B2-C572-AAEE-E42994925FA5}"/>
              </a:ext>
            </a:extLst>
          </p:cNvPr>
          <p:cNvGrpSpPr/>
          <p:nvPr/>
        </p:nvGrpSpPr>
        <p:grpSpPr>
          <a:xfrm>
            <a:off x="12039600" y="3490436"/>
            <a:ext cx="4724400" cy="6301264"/>
            <a:chOff x="12039600" y="3490436"/>
            <a:chExt cx="4724400" cy="63012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8271D78-B5C8-4DBA-69E1-88528CDE1E7A}"/>
                </a:ext>
              </a:extLst>
            </p:cNvPr>
            <p:cNvSpPr/>
            <p:nvPr/>
          </p:nvSpPr>
          <p:spPr>
            <a:xfrm>
              <a:off x="12649200" y="4023836"/>
              <a:ext cx="3505200" cy="5257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6F41B6-8CFD-81CE-78B4-F1BA3B87CF60}"/>
                </a:ext>
              </a:extLst>
            </p:cNvPr>
            <p:cNvSpPr/>
            <p:nvPr/>
          </p:nvSpPr>
          <p:spPr>
            <a:xfrm>
              <a:off x="12039600" y="3490436"/>
              <a:ext cx="47244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29FABB-A73A-EE8A-EB54-A1EC4E399077}"/>
                </a:ext>
              </a:extLst>
            </p:cNvPr>
            <p:cNvSpPr txBox="1"/>
            <p:nvPr/>
          </p:nvSpPr>
          <p:spPr>
            <a:xfrm>
              <a:off x="13868400" y="9422368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Call</a:t>
              </a:r>
              <a:r>
                <a:rPr lang="ko-KR" altLang="en-US" b="1"/>
                <a:t> </a:t>
              </a:r>
              <a:r>
                <a:rPr lang="en-US" altLang="ko-KR" b="1"/>
                <a:t>Stack</a:t>
              </a:r>
              <a:endParaRPr lang="ko-KR" altLang="en-US" b="1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90FD7F-E0B7-C866-0A02-9B3DFD45C314}"/>
              </a:ext>
            </a:extLst>
          </p:cNvPr>
          <p:cNvSpPr/>
          <p:nvPr/>
        </p:nvSpPr>
        <p:spPr>
          <a:xfrm>
            <a:off x="12825575" y="7728466"/>
            <a:ext cx="32004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실행 컨텍스트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8DACD1-FA5B-834D-BE52-A442B2397F9C}"/>
              </a:ext>
            </a:extLst>
          </p:cNvPr>
          <p:cNvSpPr/>
          <p:nvPr/>
        </p:nvSpPr>
        <p:spPr>
          <a:xfrm>
            <a:off x="12801600" y="6067420"/>
            <a:ext cx="32004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실행 컨텍스트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94F9ED-40D3-ACC5-B73B-669133B701D7}"/>
              </a:ext>
            </a:extLst>
          </p:cNvPr>
          <p:cNvSpPr/>
          <p:nvPr/>
        </p:nvSpPr>
        <p:spPr>
          <a:xfrm>
            <a:off x="8629132" y="7461766"/>
            <a:ext cx="32004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실행 컨텍스트</a:t>
            </a:r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025DAE38-ADC9-A240-786C-DA0A110C9B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94309" y="4535743"/>
            <a:ext cx="1661046" cy="4191000"/>
          </a:xfrm>
          <a:prstGeom prst="curvedConnector3">
            <a:avLst>
              <a:gd name="adj1" fmla="val 2643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2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3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과정을 알아보자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566383-9CD1-577A-8BF6-72BA59C94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102" y="1847598"/>
            <a:ext cx="3543795" cy="36581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59DE47-568E-2408-4AF5-792EE75C1047}"/>
              </a:ext>
            </a:extLst>
          </p:cNvPr>
          <p:cNvSpPr/>
          <p:nvPr/>
        </p:nvSpPr>
        <p:spPr>
          <a:xfrm>
            <a:off x="577269" y="8811241"/>
            <a:ext cx="1903698" cy="6948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전역 컨텍스트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DEC96B-DDEB-A068-48D0-9759B9979B69}"/>
              </a:ext>
            </a:extLst>
          </p:cNvPr>
          <p:cNvGrpSpPr/>
          <p:nvPr/>
        </p:nvGrpSpPr>
        <p:grpSpPr>
          <a:xfrm>
            <a:off x="5120" y="5861566"/>
            <a:ext cx="3048000" cy="4294023"/>
            <a:chOff x="12039600" y="3490436"/>
            <a:chExt cx="4724400" cy="652723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75C655-1076-4020-0DA9-A75CE5BB9663}"/>
                </a:ext>
              </a:extLst>
            </p:cNvPr>
            <p:cNvSpPr/>
            <p:nvPr/>
          </p:nvSpPr>
          <p:spPr>
            <a:xfrm>
              <a:off x="12649200" y="4023836"/>
              <a:ext cx="3505200" cy="5257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811E81F-3B79-4B69-B645-1ABE22FB0C23}"/>
                </a:ext>
              </a:extLst>
            </p:cNvPr>
            <p:cNvSpPr/>
            <p:nvPr/>
          </p:nvSpPr>
          <p:spPr>
            <a:xfrm>
              <a:off x="12039600" y="3490436"/>
              <a:ext cx="47244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B2E4A6-96D1-A4ED-1DDB-BA05AFD8FE8F}"/>
                </a:ext>
              </a:extLst>
            </p:cNvPr>
            <p:cNvSpPr txBox="1"/>
            <p:nvPr/>
          </p:nvSpPr>
          <p:spPr>
            <a:xfrm>
              <a:off x="13338808" y="9456260"/>
              <a:ext cx="2125978" cy="561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Call</a:t>
              </a:r>
              <a:r>
                <a:rPr lang="ko-KR" altLang="en-US" b="1"/>
                <a:t> </a:t>
              </a:r>
              <a:r>
                <a:rPr lang="en-US" altLang="ko-KR" b="1"/>
                <a:t>Stack</a:t>
              </a:r>
              <a:endParaRPr lang="ko-KR" altLang="en-US" b="1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ED9672-EC7A-25F0-CB53-BC46408C0B8B}"/>
              </a:ext>
            </a:extLst>
          </p:cNvPr>
          <p:cNvCxnSpPr>
            <a:cxnSpLocks/>
          </p:cNvCxnSpPr>
          <p:nvPr/>
        </p:nvCxnSpPr>
        <p:spPr>
          <a:xfrm>
            <a:off x="2882635" y="8191500"/>
            <a:ext cx="9906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01C01F2-38F9-ED30-05A3-BEBE573D9C22}"/>
              </a:ext>
            </a:extLst>
          </p:cNvPr>
          <p:cNvGrpSpPr/>
          <p:nvPr/>
        </p:nvGrpSpPr>
        <p:grpSpPr>
          <a:xfrm>
            <a:off x="3711157" y="5861566"/>
            <a:ext cx="3048000" cy="4294023"/>
            <a:chOff x="3711157" y="5861566"/>
            <a:chExt cx="3048000" cy="429402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59E2905-789D-4EA3-2740-4A09BE9DEB63}"/>
                </a:ext>
              </a:extLst>
            </p:cNvPr>
            <p:cNvSpPr/>
            <p:nvPr/>
          </p:nvSpPr>
          <p:spPr>
            <a:xfrm>
              <a:off x="4283306" y="8811241"/>
              <a:ext cx="1903698" cy="694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전역 컨텍스트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AB3B7FC-3D29-D4F3-52BD-B7DC56AA6AAA}"/>
                </a:ext>
              </a:extLst>
            </p:cNvPr>
            <p:cNvGrpSpPr/>
            <p:nvPr/>
          </p:nvGrpSpPr>
          <p:grpSpPr>
            <a:xfrm>
              <a:off x="3711157" y="5861566"/>
              <a:ext cx="3048000" cy="4294023"/>
              <a:chOff x="12039600" y="3490436"/>
              <a:chExt cx="4724400" cy="652723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6765AD-8686-FE8D-1023-F81FDB4DDCD0}"/>
                  </a:ext>
                </a:extLst>
              </p:cNvPr>
              <p:cNvSpPr/>
              <p:nvPr/>
            </p:nvSpPr>
            <p:spPr>
              <a:xfrm>
                <a:off x="12649200" y="4023836"/>
                <a:ext cx="3505200" cy="5257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C5788B2-FAF2-1637-CF9D-0C54886E7ECE}"/>
                  </a:ext>
                </a:extLst>
              </p:cNvPr>
              <p:cNvSpPr/>
              <p:nvPr/>
            </p:nvSpPr>
            <p:spPr>
              <a:xfrm>
                <a:off x="12039600" y="3490436"/>
                <a:ext cx="4724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544BBE-0FAF-AC90-C16B-FBFD405748FC}"/>
                  </a:ext>
                </a:extLst>
              </p:cNvPr>
              <p:cNvSpPr txBox="1"/>
              <p:nvPr/>
            </p:nvSpPr>
            <p:spPr>
              <a:xfrm>
                <a:off x="13338808" y="9456260"/>
                <a:ext cx="2125978" cy="56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Call</a:t>
                </a:r>
                <a:r>
                  <a:rPr lang="ko-KR" altLang="en-US" b="1"/>
                  <a:t> </a:t>
                </a:r>
                <a:r>
                  <a:rPr lang="en-US" altLang="ko-KR" b="1"/>
                  <a:t>Stack</a:t>
                </a:r>
                <a:endParaRPr lang="ko-KR" altLang="en-US" b="1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1FD9F0-5259-248A-5883-5525962EA443}"/>
                </a:ext>
              </a:extLst>
            </p:cNvPr>
            <p:cNvSpPr/>
            <p:nvPr/>
          </p:nvSpPr>
          <p:spPr>
            <a:xfrm>
              <a:off x="4283306" y="7971781"/>
              <a:ext cx="1903698" cy="694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a</a:t>
              </a:r>
              <a:r>
                <a:rPr lang="ko-KR" altLang="en-US" sz="1400"/>
                <a:t> 실행 컨텍스트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416B0D-B93B-512C-6312-3DE4942483B1}"/>
              </a:ext>
            </a:extLst>
          </p:cNvPr>
          <p:cNvGrpSpPr/>
          <p:nvPr/>
        </p:nvGrpSpPr>
        <p:grpSpPr>
          <a:xfrm>
            <a:off x="7253801" y="5861566"/>
            <a:ext cx="3048000" cy="4294023"/>
            <a:chOff x="7253801" y="5861566"/>
            <a:chExt cx="3048000" cy="429402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26430F5-B882-BACB-B268-840B67BAC324}"/>
                </a:ext>
              </a:extLst>
            </p:cNvPr>
            <p:cNvSpPr/>
            <p:nvPr/>
          </p:nvSpPr>
          <p:spPr>
            <a:xfrm>
              <a:off x="7825950" y="8811241"/>
              <a:ext cx="1903698" cy="694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전역 컨텍스트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5C1E4F8-9289-2291-D9F5-6A4674D29156}"/>
                </a:ext>
              </a:extLst>
            </p:cNvPr>
            <p:cNvGrpSpPr/>
            <p:nvPr/>
          </p:nvGrpSpPr>
          <p:grpSpPr>
            <a:xfrm>
              <a:off x="7253801" y="5861566"/>
              <a:ext cx="3048000" cy="4294023"/>
              <a:chOff x="12039600" y="3490436"/>
              <a:chExt cx="4724400" cy="652723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A45018C-6A69-B4EC-2062-60A7267D07AB}"/>
                  </a:ext>
                </a:extLst>
              </p:cNvPr>
              <p:cNvSpPr/>
              <p:nvPr/>
            </p:nvSpPr>
            <p:spPr>
              <a:xfrm>
                <a:off x="12649200" y="4023836"/>
                <a:ext cx="3505200" cy="5257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C36022D-BDD2-D8AD-6669-D78C9B41B896}"/>
                  </a:ext>
                </a:extLst>
              </p:cNvPr>
              <p:cNvSpPr/>
              <p:nvPr/>
            </p:nvSpPr>
            <p:spPr>
              <a:xfrm>
                <a:off x="12039600" y="3490436"/>
                <a:ext cx="4724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D52D55-4E19-13E4-1A6F-E1510C6DF174}"/>
                  </a:ext>
                </a:extLst>
              </p:cNvPr>
              <p:cNvSpPr txBox="1"/>
              <p:nvPr/>
            </p:nvSpPr>
            <p:spPr>
              <a:xfrm>
                <a:off x="13338808" y="9456260"/>
                <a:ext cx="2125978" cy="56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Call</a:t>
                </a:r>
                <a:r>
                  <a:rPr lang="ko-KR" altLang="en-US" b="1"/>
                  <a:t> </a:t>
                </a:r>
                <a:r>
                  <a:rPr lang="en-US" altLang="ko-KR" b="1"/>
                  <a:t>Stack</a:t>
                </a:r>
                <a:endParaRPr lang="ko-KR" altLang="en-US" b="1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EA94CE-5251-49F4-1F8F-7EA69F10FEFC}"/>
                </a:ext>
              </a:extLst>
            </p:cNvPr>
            <p:cNvSpPr/>
            <p:nvPr/>
          </p:nvSpPr>
          <p:spPr>
            <a:xfrm>
              <a:off x="7825950" y="7971781"/>
              <a:ext cx="1903698" cy="694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a</a:t>
              </a:r>
              <a:r>
                <a:rPr lang="ko-KR" altLang="en-US" sz="1400"/>
                <a:t> 실행 컨텍스트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6ED207F-71E9-38EB-DC96-865E545DA3D1}"/>
                </a:ext>
              </a:extLst>
            </p:cNvPr>
            <p:cNvSpPr/>
            <p:nvPr/>
          </p:nvSpPr>
          <p:spPr>
            <a:xfrm>
              <a:off x="7810484" y="7124700"/>
              <a:ext cx="1903698" cy="694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b</a:t>
              </a:r>
              <a:r>
                <a:rPr lang="ko-KR" altLang="en-US" sz="1400"/>
                <a:t> 실행 컨텍스트</a:t>
              </a: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E11C50A-ABE2-BBF6-2C8B-342D3712B1FD}"/>
              </a:ext>
            </a:extLst>
          </p:cNvPr>
          <p:cNvCxnSpPr>
            <a:cxnSpLocks/>
          </p:cNvCxnSpPr>
          <p:nvPr/>
        </p:nvCxnSpPr>
        <p:spPr>
          <a:xfrm>
            <a:off x="6553200" y="8191500"/>
            <a:ext cx="9906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4248C0C-F95C-493C-66CA-817C5BB3BFF1}"/>
              </a:ext>
            </a:extLst>
          </p:cNvPr>
          <p:cNvCxnSpPr>
            <a:cxnSpLocks/>
          </p:cNvCxnSpPr>
          <p:nvPr/>
        </p:nvCxnSpPr>
        <p:spPr>
          <a:xfrm>
            <a:off x="10113800" y="8173497"/>
            <a:ext cx="9906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9F13AA5-B649-74C4-463E-0ADC14654CA0}"/>
              </a:ext>
            </a:extLst>
          </p:cNvPr>
          <p:cNvGrpSpPr/>
          <p:nvPr/>
        </p:nvGrpSpPr>
        <p:grpSpPr>
          <a:xfrm>
            <a:off x="10891710" y="5861566"/>
            <a:ext cx="3048000" cy="4294023"/>
            <a:chOff x="3711157" y="5861566"/>
            <a:chExt cx="3048000" cy="429402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623A07-CB82-0FE4-E663-D6798326C401}"/>
                </a:ext>
              </a:extLst>
            </p:cNvPr>
            <p:cNvSpPr/>
            <p:nvPr/>
          </p:nvSpPr>
          <p:spPr>
            <a:xfrm>
              <a:off x="4283306" y="8811241"/>
              <a:ext cx="1903698" cy="694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전역 컨텍스트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5DA5A5D-7A10-AA42-C362-BD86DF7BCB98}"/>
                </a:ext>
              </a:extLst>
            </p:cNvPr>
            <p:cNvGrpSpPr/>
            <p:nvPr/>
          </p:nvGrpSpPr>
          <p:grpSpPr>
            <a:xfrm>
              <a:off x="3711157" y="5861566"/>
              <a:ext cx="3048000" cy="4294023"/>
              <a:chOff x="12039600" y="3490436"/>
              <a:chExt cx="4724400" cy="6527236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7EC809C-214A-3638-2281-57AF0AD5680F}"/>
                  </a:ext>
                </a:extLst>
              </p:cNvPr>
              <p:cNvSpPr/>
              <p:nvPr/>
            </p:nvSpPr>
            <p:spPr>
              <a:xfrm>
                <a:off x="12649200" y="4023836"/>
                <a:ext cx="3505200" cy="5257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371DF85A-D06A-3AEF-A0D2-C881D77049C4}"/>
                  </a:ext>
                </a:extLst>
              </p:cNvPr>
              <p:cNvSpPr/>
              <p:nvPr/>
            </p:nvSpPr>
            <p:spPr>
              <a:xfrm>
                <a:off x="12039600" y="3490436"/>
                <a:ext cx="4724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84DAFC7-7755-8FC9-FF12-F5DCEA89E641}"/>
                  </a:ext>
                </a:extLst>
              </p:cNvPr>
              <p:cNvSpPr txBox="1"/>
              <p:nvPr/>
            </p:nvSpPr>
            <p:spPr>
              <a:xfrm>
                <a:off x="13338808" y="9456260"/>
                <a:ext cx="2125978" cy="56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Call</a:t>
                </a:r>
                <a:r>
                  <a:rPr lang="ko-KR" altLang="en-US" b="1"/>
                  <a:t> </a:t>
                </a:r>
                <a:r>
                  <a:rPr lang="en-US" altLang="ko-KR" b="1"/>
                  <a:t>Stack</a:t>
                </a:r>
                <a:endParaRPr lang="ko-KR" altLang="en-US" b="1"/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47CAF3-187B-495A-2992-BC1C72B213FC}"/>
                </a:ext>
              </a:extLst>
            </p:cNvPr>
            <p:cNvSpPr/>
            <p:nvPr/>
          </p:nvSpPr>
          <p:spPr>
            <a:xfrm>
              <a:off x="4283306" y="7971781"/>
              <a:ext cx="1903698" cy="694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a</a:t>
              </a:r>
              <a:r>
                <a:rPr lang="ko-KR" altLang="en-US" sz="1400"/>
                <a:t> 실행 컨텍스트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7E1E39-D077-81FC-A1E8-59A969D0F582}"/>
              </a:ext>
            </a:extLst>
          </p:cNvPr>
          <p:cNvSpPr/>
          <p:nvPr/>
        </p:nvSpPr>
        <p:spPr>
          <a:xfrm>
            <a:off x="15007950" y="8811241"/>
            <a:ext cx="1903698" cy="6948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전역 컨텍스트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2325DE6-EDFC-9AB4-007D-82608DECB79C}"/>
              </a:ext>
            </a:extLst>
          </p:cNvPr>
          <p:cNvGrpSpPr/>
          <p:nvPr/>
        </p:nvGrpSpPr>
        <p:grpSpPr>
          <a:xfrm>
            <a:off x="14435801" y="5861566"/>
            <a:ext cx="3048000" cy="4294023"/>
            <a:chOff x="12039600" y="3490436"/>
            <a:chExt cx="4724400" cy="652723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D904299-D127-295E-5483-7A9E0A854E3B}"/>
                </a:ext>
              </a:extLst>
            </p:cNvPr>
            <p:cNvSpPr/>
            <p:nvPr/>
          </p:nvSpPr>
          <p:spPr>
            <a:xfrm>
              <a:off x="12649200" y="4023836"/>
              <a:ext cx="3505200" cy="5257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9F7836D-6D0A-E6B1-1127-FF49C86D56CC}"/>
                </a:ext>
              </a:extLst>
            </p:cNvPr>
            <p:cNvSpPr/>
            <p:nvPr/>
          </p:nvSpPr>
          <p:spPr>
            <a:xfrm>
              <a:off x="12039600" y="3490436"/>
              <a:ext cx="47244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06BEC25-2315-E8BB-9EC1-A33060E10923}"/>
                </a:ext>
              </a:extLst>
            </p:cNvPr>
            <p:cNvSpPr txBox="1"/>
            <p:nvPr/>
          </p:nvSpPr>
          <p:spPr>
            <a:xfrm>
              <a:off x="13338808" y="9456260"/>
              <a:ext cx="2125978" cy="561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Call</a:t>
              </a:r>
              <a:r>
                <a:rPr lang="ko-KR" altLang="en-US" b="1"/>
                <a:t> </a:t>
              </a:r>
              <a:r>
                <a:rPr lang="en-US" altLang="ko-KR" b="1"/>
                <a:t>Stack</a:t>
              </a:r>
              <a:endParaRPr lang="ko-KR" altLang="en-US" b="1"/>
            </a:p>
          </p:txBody>
        </p:sp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1559EB2-522A-4541-2464-AB24BF27B83C}"/>
              </a:ext>
            </a:extLst>
          </p:cNvPr>
          <p:cNvCxnSpPr>
            <a:cxnSpLocks/>
          </p:cNvCxnSpPr>
          <p:nvPr/>
        </p:nvCxnSpPr>
        <p:spPr>
          <a:xfrm>
            <a:off x="13666360" y="8167636"/>
            <a:ext cx="9906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26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8" grpId="0" animBg="1"/>
      <p:bldP spid="5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4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실행 컨텍스트 안에는 어떤 정보가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?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3CAE07-DEB1-2649-B722-904408C20F3D}"/>
              </a:ext>
            </a:extLst>
          </p:cNvPr>
          <p:cNvSpPr/>
          <p:nvPr/>
        </p:nvSpPr>
        <p:spPr>
          <a:xfrm>
            <a:off x="3505200" y="4838700"/>
            <a:ext cx="32004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실행 컨텍스트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2C7E4D3-42B6-D430-C47B-1ABAB238AB1C}"/>
              </a:ext>
            </a:extLst>
          </p:cNvPr>
          <p:cNvCxnSpPr>
            <a:cxnSpLocks/>
          </p:cNvCxnSpPr>
          <p:nvPr/>
        </p:nvCxnSpPr>
        <p:spPr>
          <a:xfrm>
            <a:off x="7391400" y="560070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213139-2D6C-573F-3E37-B994B56F7C09}"/>
              </a:ext>
            </a:extLst>
          </p:cNvPr>
          <p:cNvSpPr/>
          <p:nvPr/>
        </p:nvSpPr>
        <p:spPr>
          <a:xfrm>
            <a:off x="9448800" y="3848100"/>
            <a:ext cx="3200400" cy="110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Variable Environment</a:t>
            </a: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C3A05A-0C89-7AD4-2886-6599B9A5EA7E}"/>
              </a:ext>
            </a:extLst>
          </p:cNvPr>
          <p:cNvSpPr/>
          <p:nvPr/>
        </p:nvSpPr>
        <p:spPr>
          <a:xfrm>
            <a:off x="9448800" y="4970502"/>
            <a:ext cx="3200400" cy="110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Lexical Environment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F4C266-8BBB-E744-D9DE-F99C860BFCF0}"/>
              </a:ext>
            </a:extLst>
          </p:cNvPr>
          <p:cNvSpPr/>
          <p:nvPr/>
        </p:nvSpPr>
        <p:spPr bwMode="auto">
          <a:xfrm>
            <a:off x="9448800" y="6092904"/>
            <a:ext cx="3200400" cy="110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this binding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9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5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Variable Environment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3F99E-11F3-618A-1C15-54C6D86A933E}"/>
              </a:ext>
            </a:extLst>
          </p:cNvPr>
          <p:cNvSpPr txBox="1"/>
          <p:nvPr/>
        </p:nvSpPr>
        <p:spPr>
          <a:xfrm>
            <a:off x="210607" y="2065948"/>
            <a:ext cx="109907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현재 컨텍스트 내부의 식별자 정보인 </a:t>
            </a:r>
            <a:r>
              <a:rPr lang="en-US" altLang="ko-KR" sz="2400" b="1"/>
              <a:t>environmentRecord</a:t>
            </a:r>
          </a:p>
          <a:p>
            <a:endParaRPr lang="en-US" altLang="ko-KR" sz="2400" b="1"/>
          </a:p>
          <a:p>
            <a:r>
              <a:rPr lang="ko-KR" altLang="en-US" sz="2400" b="1"/>
              <a:t>외부 환경정보인 </a:t>
            </a:r>
            <a:r>
              <a:rPr lang="en-US" altLang="ko-KR" sz="2400" b="1"/>
              <a:t>outerEnvironmentReference </a:t>
            </a:r>
            <a:r>
              <a:rPr lang="ko-KR" altLang="en-US" sz="2400" b="1"/>
              <a:t>가 포함되어 있다</a:t>
            </a:r>
            <a:r>
              <a:rPr lang="en-US" altLang="ko-KR" sz="2400" b="1"/>
              <a:t>.</a:t>
            </a:r>
          </a:p>
          <a:p>
            <a:endParaRPr lang="en-US" altLang="ko-KR" sz="2400" b="1"/>
          </a:p>
          <a:p>
            <a:r>
              <a:rPr lang="ko-KR" altLang="en-US" sz="2400" b="1"/>
              <a:t>이때 </a:t>
            </a:r>
            <a:r>
              <a:rPr lang="en-US" altLang="ko-KR" sz="2400" b="1"/>
              <a:t>Variable Environment</a:t>
            </a:r>
            <a:r>
              <a:rPr lang="ko-KR" altLang="en-US" sz="2400" b="1"/>
              <a:t>에서 위 두개는 스냅샷이며 변경사항이 반영되지 않는다</a:t>
            </a:r>
            <a:r>
              <a:rPr lang="en-US" altLang="ko-KR" sz="2400" b="1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753BF1-78EA-6CAA-04E6-853F27081AEF}"/>
              </a:ext>
            </a:extLst>
          </p:cNvPr>
          <p:cNvGrpSpPr/>
          <p:nvPr/>
        </p:nvGrpSpPr>
        <p:grpSpPr>
          <a:xfrm>
            <a:off x="4049869" y="6515100"/>
            <a:ext cx="10912874" cy="2247644"/>
            <a:chOff x="4049869" y="6515100"/>
            <a:chExt cx="10912874" cy="224764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8DE2900-F1D3-6D5E-A32F-BEE14BC11F63}"/>
                </a:ext>
              </a:extLst>
            </p:cNvPr>
            <p:cNvSpPr/>
            <p:nvPr/>
          </p:nvSpPr>
          <p:spPr>
            <a:xfrm>
              <a:off x="4049869" y="6985124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Variable Environment</a:t>
              </a:r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4B2275-266C-E1C9-546D-921DEFE9A02F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7518524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FBD95B-B0EB-EA95-9187-5AC858BB02B1}"/>
                </a:ext>
              </a:extLst>
            </p:cNvPr>
            <p:cNvSpPr/>
            <p:nvPr/>
          </p:nvSpPr>
          <p:spPr>
            <a:xfrm>
              <a:off x="9829800" y="6515100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environmentRecord</a:t>
              </a:r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7F80422-DB0E-F0B0-7856-FECBCEE93753}"/>
                </a:ext>
              </a:extLst>
            </p:cNvPr>
            <p:cNvSpPr/>
            <p:nvPr/>
          </p:nvSpPr>
          <p:spPr>
            <a:xfrm>
              <a:off x="9829800" y="7654748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outerEnvironmentReference</a:t>
              </a: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27C2-B192-3AA8-F98A-6D1DF734F7AA}"/>
                </a:ext>
              </a:extLst>
            </p:cNvPr>
            <p:cNvSpPr txBox="1"/>
            <p:nvPr/>
          </p:nvSpPr>
          <p:spPr>
            <a:xfrm>
              <a:off x="13280872" y="6884432"/>
              <a:ext cx="16818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내부 </a:t>
              </a:r>
              <a:r>
                <a:rPr lang="ko-KR" altLang="en-US" sz="1800" b="1"/>
                <a:t>식별자 정보</a:t>
              </a:r>
              <a:endParaRPr lang="en-US" altLang="ko-KR" sz="1800" b="1"/>
            </a:p>
            <a:p>
              <a:r>
                <a:rPr lang="en-US" altLang="ko-KR" b="1"/>
                <a:t>(</a:t>
              </a:r>
              <a:r>
                <a:rPr lang="ko-KR" altLang="en-US" b="1"/>
                <a:t>스냅샷</a:t>
              </a:r>
              <a:r>
                <a:rPr lang="en-US" altLang="ko-KR" b="1"/>
                <a:t>)</a:t>
              </a:r>
              <a:endParaRPr lang="en-US" altLang="ko-KR" sz="18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DF6A2D-BCA3-8288-9C42-ED76650B0424}"/>
                </a:ext>
              </a:extLst>
            </p:cNvPr>
            <p:cNvSpPr txBox="1"/>
            <p:nvPr/>
          </p:nvSpPr>
          <p:spPr>
            <a:xfrm>
              <a:off x="13279251" y="8024080"/>
              <a:ext cx="1483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외부 환경 정보</a:t>
              </a:r>
              <a:endParaRPr lang="en-US" altLang="ko-KR" b="1"/>
            </a:p>
            <a:p>
              <a:r>
                <a:rPr lang="en-US" altLang="ko-KR" b="1"/>
                <a:t>(</a:t>
              </a:r>
              <a:r>
                <a:rPr lang="ko-KR" altLang="en-US" b="1"/>
                <a:t>스냅샷</a:t>
              </a:r>
              <a:r>
                <a:rPr lang="en-US" altLang="ko-KR" b="1"/>
                <a:t>)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17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6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Lexical Environment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3F99E-11F3-618A-1C15-54C6D86A933E}"/>
              </a:ext>
            </a:extLst>
          </p:cNvPr>
          <p:cNvSpPr txBox="1"/>
          <p:nvPr/>
        </p:nvSpPr>
        <p:spPr>
          <a:xfrm>
            <a:off x="210607" y="1737010"/>
            <a:ext cx="10990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Lexical Environment</a:t>
            </a:r>
            <a:r>
              <a:rPr lang="ko-KR" altLang="en-US" sz="2400" b="1"/>
              <a:t>는 먼저 담긴 </a:t>
            </a:r>
            <a:r>
              <a:rPr lang="en-US" altLang="ko-KR" sz="2400" b="1"/>
              <a:t>Variable Environment</a:t>
            </a:r>
            <a:r>
              <a:rPr lang="ko-KR" altLang="en-US" sz="2400" b="1"/>
              <a:t>에 대한 정보를 </a:t>
            </a:r>
            <a:endParaRPr lang="en-US" altLang="ko-KR" sz="2400" b="1"/>
          </a:p>
          <a:p>
            <a:r>
              <a:rPr lang="ko-KR" altLang="en-US" sz="2400" b="1"/>
              <a:t>그대로 복사해서 사용한다</a:t>
            </a:r>
            <a:r>
              <a:rPr lang="en-US" altLang="ko-KR" sz="2400" b="1"/>
              <a:t>.</a:t>
            </a:r>
          </a:p>
          <a:p>
            <a:endParaRPr lang="en-US" altLang="ko-KR" sz="2400" b="1"/>
          </a:p>
          <a:p>
            <a:r>
              <a:rPr lang="ko-KR" altLang="en-US" sz="2400" b="1"/>
              <a:t>그렇기 때문에 초기에는 </a:t>
            </a:r>
            <a:r>
              <a:rPr lang="en-US" altLang="ko-KR" sz="2400" b="1"/>
              <a:t>Variable Environment</a:t>
            </a:r>
            <a:r>
              <a:rPr lang="ko-KR" altLang="en-US" sz="2400" b="1"/>
              <a:t>와 같지만</a:t>
            </a:r>
            <a:endParaRPr lang="en-US" altLang="ko-KR" sz="2400" b="1"/>
          </a:p>
          <a:p>
            <a:endParaRPr lang="en-US" altLang="ko-KR" sz="2400" b="1"/>
          </a:p>
          <a:p>
            <a:r>
              <a:rPr lang="ko-KR" altLang="en-US" sz="2400" b="1"/>
              <a:t>변경사항이 실시간으로 적용된다</a:t>
            </a:r>
            <a:r>
              <a:rPr lang="en-US" altLang="ko-KR" sz="2400" b="1"/>
              <a:t>(</a:t>
            </a:r>
            <a:r>
              <a:rPr lang="ko-KR" altLang="en-US" sz="2400" b="1"/>
              <a:t>실행 중 바뀔 가능성이 있다</a:t>
            </a:r>
            <a:r>
              <a:rPr lang="en-US" altLang="ko-KR" sz="2400" b="1"/>
              <a:t>)</a:t>
            </a:r>
            <a:r>
              <a:rPr lang="ko-KR" altLang="en-US" sz="2400" b="1"/>
              <a:t>는 차이점이 있다</a:t>
            </a:r>
            <a:r>
              <a:rPr lang="en-US" altLang="ko-KR" sz="2400" b="1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D9D308-0BF7-87B0-128F-4DAF3B83C93D}"/>
              </a:ext>
            </a:extLst>
          </p:cNvPr>
          <p:cNvGrpSpPr/>
          <p:nvPr/>
        </p:nvGrpSpPr>
        <p:grpSpPr>
          <a:xfrm>
            <a:off x="6694891" y="4457700"/>
            <a:ext cx="10912874" cy="4697993"/>
            <a:chOff x="4049869" y="6515100"/>
            <a:chExt cx="10912874" cy="46979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F869B2B-C2FB-0413-0EE4-6A1E23ED0FB3}"/>
                </a:ext>
              </a:extLst>
            </p:cNvPr>
            <p:cNvSpPr/>
            <p:nvPr/>
          </p:nvSpPr>
          <p:spPr>
            <a:xfrm>
              <a:off x="4049869" y="6985124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Variable Environment</a:t>
              </a:r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5F87C8B-9174-093F-8792-32C2C16C64D9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7518524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2B6541-FA65-0CC0-1B8D-CCC62CAFDC56}"/>
                </a:ext>
              </a:extLst>
            </p:cNvPr>
            <p:cNvSpPr/>
            <p:nvPr/>
          </p:nvSpPr>
          <p:spPr>
            <a:xfrm>
              <a:off x="9829800" y="6515100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environmentRecord</a:t>
              </a: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044A36-B6CD-63B0-A8DC-8F6BE21D31F8}"/>
                </a:ext>
              </a:extLst>
            </p:cNvPr>
            <p:cNvSpPr/>
            <p:nvPr/>
          </p:nvSpPr>
          <p:spPr>
            <a:xfrm>
              <a:off x="9829800" y="7654748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outerEnvironmentReference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6D2BFF-BB67-4890-A463-C6DAF5D51D32}"/>
                </a:ext>
              </a:extLst>
            </p:cNvPr>
            <p:cNvSpPr txBox="1"/>
            <p:nvPr/>
          </p:nvSpPr>
          <p:spPr>
            <a:xfrm>
              <a:off x="13280872" y="6884432"/>
              <a:ext cx="16818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내부 </a:t>
              </a:r>
              <a:r>
                <a:rPr lang="ko-KR" altLang="en-US" sz="1800" b="1"/>
                <a:t>식별자 정보</a:t>
              </a:r>
              <a:endParaRPr lang="en-US" altLang="ko-KR" sz="1800" b="1"/>
            </a:p>
            <a:p>
              <a:r>
                <a:rPr lang="en-US" altLang="ko-KR" sz="1800" b="1"/>
                <a:t>(</a:t>
              </a:r>
              <a:r>
                <a:rPr lang="ko-KR" altLang="en-US" sz="1800" b="1"/>
                <a:t>스냅샷</a:t>
              </a:r>
              <a:r>
                <a:rPr lang="en-US" altLang="ko-KR" sz="1800" b="1"/>
                <a:t>)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9A3EF0-87D2-2D0C-DD5F-FEF49F9DA617}"/>
                </a:ext>
              </a:extLst>
            </p:cNvPr>
            <p:cNvSpPr txBox="1"/>
            <p:nvPr/>
          </p:nvSpPr>
          <p:spPr>
            <a:xfrm>
              <a:off x="13279251" y="8024080"/>
              <a:ext cx="1483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외부 환경 정보</a:t>
              </a:r>
              <a:endParaRPr lang="en-US" altLang="ko-KR" b="1"/>
            </a:p>
            <a:p>
              <a:r>
                <a:rPr lang="en-US" altLang="ko-KR" sz="1800" b="1"/>
                <a:t>(</a:t>
              </a:r>
              <a:r>
                <a:rPr lang="ko-KR" altLang="en-US" sz="1800" b="1"/>
                <a:t>스냅샷</a:t>
              </a:r>
              <a:r>
                <a:rPr lang="en-US" altLang="ko-KR" sz="1800" b="1"/>
                <a:t>)</a:t>
              </a:r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9F5C95-DBB1-2C06-286A-E95BF21E5DE9}"/>
                </a:ext>
              </a:extLst>
            </p:cNvPr>
            <p:cNvSpPr/>
            <p:nvPr/>
          </p:nvSpPr>
          <p:spPr>
            <a:xfrm>
              <a:off x="4049869" y="10105097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Lexical Environment</a:t>
              </a:r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050CE7D-4EDA-A1AC-753E-7CE21FF78184}"/>
                </a:ext>
              </a:extLst>
            </p:cNvPr>
            <p:cNvCxnSpPr>
              <a:cxnSpLocks/>
            </p:cNvCxnSpPr>
            <p:nvPr/>
          </p:nvCxnSpPr>
          <p:spPr>
            <a:xfrm>
              <a:off x="7631269" y="10709239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03B1224-FDEE-1B21-DF77-49A91512D42A}"/>
              </a:ext>
            </a:extLst>
          </p:cNvPr>
          <p:cNvCxnSpPr>
            <a:cxnSpLocks/>
          </p:cNvCxnSpPr>
          <p:nvPr/>
        </p:nvCxnSpPr>
        <p:spPr>
          <a:xfrm>
            <a:off x="14075022" y="6819900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85A48D-BF82-2B78-B428-22E0CA6C0759}"/>
              </a:ext>
            </a:extLst>
          </p:cNvPr>
          <p:cNvSpPr/>
          <p:nvPr/>
        </p:nvSpPr>
        <p:spPr>
          <a:xfrm>
            <a:off x="12474822" y="7877770"/>
            <a:ext cx="3200400" cy="110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environmentRecord</a:t>
            </a: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4CF674-EB3D-B220-C777-1101B3CAFE6A}"/>
              </a:ext>
            </a:extLst>
          </p:cNvPr>
          <p:cNvSpPr/>
          <p:nvPr/>
        </p:nvSpPr>
        <p:spPr>
          <a:xfrm>
            <a:off x="12474822" y="9053036"/>
            <a:ext cx="3200400" cy="1107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outerEnvironmentReference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DA6ED-F1DF-C7EF-9228-70BA58DF17A1}"/>
              </a:ext>
            </a:extLst>
          </p:cNvPr>
          <p:cNvSpPr txBox="1"/>
          <p:nvPr/>
        </p:nvSpPr>
        <p:spPr>
          <a:xfrm>
            <a:off x="15844129" y="8191500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내부 </a:t>
            </a:r>
            <a:r>
              <a:rPr lang="ko-KR" altLang="en-US" sz="1800" b="1"/>
              <a:t>식별자 정보</a:t>
            </a:r>
            <a:endParaRPr lang="en-US" altLang="ko-KR" sz="18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5BF97-D2AE-F1FD-1A89-9528901233E1}"/>
              </a:ext>
            </a:extLst>
          </p:cNvPr>
          <p:cNvSpPr txBox="1"/>
          <p:nvPr/>
        </p:nvSpPr>
        <p:spPr>
          <a:xfrm>
            <a:off x="15842508" y="933114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외부 환경 정보</a:t>
            </a:r>
            <a:endParaRPr lang="en-US" altLang="ko-KR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F2F6F3-DBDC-59B6-8BD1-2ED085EC01C2}"/>
              </a:ext>
            </a:extLst>
          </p:cNvPr>
          <p:cNvSpPr txBox="1"/>
          <p:nvPr/>
        </p:nvSpPr>
        <p:spPr>
          <a:xfrm>
            <a:off x="14401800" y="713625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44871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8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Environment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Record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3F99E-11F3-618A-1C15-54C6D86A933E}"/>
              </a:ext>
            </a:extLst>
          </p:cNvPr>
          <p:cNvSpPr txBox="1"/>
          <p:nvPr/>
        </p:nvSpPr>
        <p:spPr>
          <a:xfrm>
            <a:off x="210607" y="1737010"/>
            <a:ext cx="11828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현재 컨텍스트와 관련된 코드의 식별자 정보</a:t>
            </a:r>
            <a:r>
              <a:rPr lang="en-US" altLang="ko-KR" sz="2400" b="1"/>
              <a:t>(</a:t>
            </a:r>
            <a:r>
              <a:rPr lang="ko-KR" altLang="en-US" sz="2400" b="1"/>
              <a:t>매개변수의 이름</a:t>
            </a:r>
            <a:r>
              <a:rPr lang="en-US" altLang="ko-KR" sz="2400" b="1"/>
              <a:t>, </a:t>
            </a:r>
            <a:r>
              <a:rPr lang="ko-KR" altLang="en-US" sz="2400" b="1"/>
              <a:t>함수 선언</a:t>
            </a:r>
            <a:r>
              <a:rPr lang="en-US" altLang="ko-KR" sz="2400" b="1"/>
              <a:t>, </a:t>
            </a:r>
            <a:r>
              <a:rPr lang="ko-KR" altLang="en-US" sz="2400" b="1"/>
              <a:t>변수명</a:t>
            </a:r>
            <a:r>
              <a:rPr lang="en-US" altLang="ko-KR" sz="2400" b="1"/>
              <a:t>)</a:t>
            </a:r>
            <a:r>
              <a:rPr lang="ko-KR" altLang="en-US" sz="2400" b="1"/>
              <a:t>가 저장됨</a:t>
            </a:r>
            <a:endParaRPr lang="en-US" altLang="ko-KR" sz="2400" b="1"/>
          </a:p>
          <a:p>
            <a:endParaRPr lang="en-US" altLang="ko-KR" sz="2400" b="1"/>
          </a:p>
          <a:p>
            <a:endParaRPr lang="en-US" altLang="ko-KR" sz="2400" b="1"/>
          </a:p>
          <a:p>
            <a:r>
              <a:rPr lang="ko-KR" altLang="en-US" sz="2400" b="1"/>
              <a:t>즉 코드가 실행되기 전에 자바스크립트 엔진은 이미 해당 환경에 속한 변수명을 모두 알고 있다</a:t>
            </a:r>
            <a:endParaRPr lang="en-US" altLang="ko-KR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D9569-3900-EE2D-4B62-1484816C4404}"/>
              </a:ext>
            </a:extLst>
          </p:cNvPr>
          <p:cNvSpPr txBox="1"/>
          <p:nvPr/>
        </p:nvSpPr>
        <p:spPr>
          <a:xfrm>
            <a:off x="6861121" y="7131702"/>
            <a:ext cx="404457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/>
              <a:t>1) 123</a:t>
            </a:r>
          </a:p>
          <a:p>
            <a:pPr>
              <a:buFont typeface="+mj-lt"/>
              <a:buAutoNum type="arabicPeriod"/>
            </a:pPr>
            <a:endParaRPr lang="en-US" altLang="ko-KR" sz="2400" b="1"/>
          </a:p>
          <a:p>
            <a:r>
              <a:rPr lang="en-US" altLang="ko-KR" sz="2400" b="1"/>
              <a:t>2)</a:t>
            </a:r>
            <a:r>
              <a:rPr lang="ko-KR" altLang="en-US" sz="2400" b="1"/>
              <a:t> 에러</a:t>
            </a:r>
            <a:endParaRPr lang="en-US" altLang="ko-KR" sz="2400" b="1"/>
          </a:p>
          <a:p>
            <a:pPr>
              <a:buFont typeface="+mj-lt"/>
              <a:buAutoNum type="arabicPeriod"/>
            </a:pPr>
            <a:endParaRPr lang="ko-KR" altLang="en-US" sz="2400" b="1"/>
          </a:p>
          <a:p>
            <a:r>
              <a:rPr lang="en-US" altLang="ko-KR" sz="2400" b="1"/>
              <a:t>3)</a:t>
            </a:r>
            <a:r>
              <a:rPr lang="ko-KR" altLang="en-US" sz="2400" b="1"/>
              <a:t> “</a:t>
            </a:r>
            <a:r>
              <a:rPr lang="en-US" altLang="ko-KR" sz="2400" b="1"/>
              <a:t>123”</a:t>
            </a:r>
          </a:p>
          <a:p>
            <a:endParaRPr lang="en-US" altLang="ko-KR" sz="2400" b="1"/>
          </a:p>
          <a:p>
            <a:r>
              <a:rPr lang="en-US" altLang="ko-KR" sz="2400" b="1"/>
              <a:t>4) undefined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824FD-22EC-E8E5-93A2-20A1982DC1FD}"/>
              </a:ext>
            </a:extLst>
          </p:cNvPr>
          <p:cNvSpPr txBox="1"/>
          <p:nvPr/>
        </p:nvSpPr>
        <p:spPr>
          <a:xfrm>
            <a:off x="6861121" y="6319904"/>
            <a:ext cx="327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/>
              <a:t>다음 코드의 실행결과는</a:t>
            </a:r>
            <a:r>
              <a:rPr lang="en-US" altLang="ko-KR" sz="2400" b="1"/>
              <a:t>?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DC872EA-CABC-0642-FFDC-04DC1A35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937" y="7734300"/>
            <a:ext cx="1657350" cy="5143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C9A1C9-B67C-BE31-8538-F9D7DC7F84FD}"/>
              </a:ext>
            </a:extLst>
          </p:cNvPr>
          <p:cNvSpPr txBox="1"/>
          <p:nvPr/>
        </p:nvSpPr>
        <p:spPr>
          <a:xfrm>
            <a:off x="13411200" y="7131702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정답은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DA31E2-B070-45BB-E1E2-2B1BFAC0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688079"/>
            <a:ext cx="3906200" cy="9765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4DDB48E-3A1E-4E6C-A7CA-E2896257F439}"/>
              </a:ext>
            </a:extLst>
          </p:cNvPr>
          <p:cNvSpPr/>
          <p:nvPr/>
        </p:nvSpPr>
        <p:spPr>
          <a:xfrm>
            <a:off x="185207" y="6425671"/>
            <a:ext cx="2278361" cy="7117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environmentRecord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12285B-4238-8C9A-360B-4ABF9CFD4E8F}"/>
              </a:ext>
            </a:extLst>
          </p:cNvPr>
          <p:cNvSpPr txBox="1"/>
          <p:nvPr/>
        </p:nvSpPr>
        <p:spPr>
          <a:xfrm>
            <a:off x="2362200" y="5214454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</a:t>
            </a:r>
            <a:r>
              <a:rPr lang="en-US" altLang="ko-KR" sz="1200" dirty="0"/>
              <a:t>~ </a:t>
            </a:r>
            <a:r>
              <a:rPr lang="ko-KR" altLang="en-US" sz="1200" dirty="0"/>
              <a:t>이 코드엔</a:t>
            </a:r>
            <a:endParaRPr lang="en-US" altLang="ko-KR" sz="1200" dirty="0"/>
          </a:p>
          <a:p>
            <a:r>
              <a:rPr lang="en-US" altLang="ko-KR" sz="1200" dirty="0"/>
              <a:t>a</a:t>
            </a:r>
            <a:r>
              <a:rPr lang="ko-KR" altLang="en-US" sz="1200" dirty="0"/>
              <a:t>라는 이름의 변수가 있고</a:t>
            </a:r>
            <a:endParaRPr lang="en-US" altLang="ko-KR" sz="1200" dirty="0"/>
          </a:p>
          <a:p>
            <a:r>
              <a:rPr lang="en-US" altLang="ko-KR" sz="1200" dirty="0"/>
              <a:t>b</a:t>
            </a:r>
            <a:r>
              <a:rPr lang="ko-KR" altLang="en-US" sz="1200" dirty="0"/>
              <a:t>라는 함수도 있고</a:t>
            </a:r>
            <a:endParaRPr lang="en-US" altLang="ko-KR" sz="1200" dirty="0"/>
          </a:p>
          <a:p>
            <a:r>
              <a:rPr lang="ko-KR" altLang="en-US" sz="1200" dirty="0"/>
              <a:t>이 함수의 매개변수의 이름은 </a:t>
            </a:r>
            <a:r>
              <a:rPr lang="ko-KR" altLang="en-US" sz="1200" dirty="0" err="1"/>
              <a:t>뭐고</a:t>
            </a:r>
            <a:endParaRPr lang="en-US" altLang="ko-KR" sz="1200" dirty="0"/>
          </a:p>
          <a:p>
            <a:r>
              <a:rPr lang="ko-KR" altLang="en-US" sz="1200" dirty="0"/>
              <a:t>어쩌고</a:t>
            </a:r>
            <a:r>
              <a:rPr lang="en-US" altLang="ko-KR" sz="12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2320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>
            <a:extLst>
              <a:ext uri="{FF2B5EF4-FFF2-40B4-BE49-F238E27FC236}">
                <a16:creationId xmlns:a16="http://schemas.microsoft.com/office/drawing/2014/main" id="{1BECE865-EC12-229A-6DE4-01476D94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424" y="4220002"/>
            <a:ext cx="1692349" cy="2304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7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왜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Undefined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인가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AD0662-2647-E313-CECD-7818CC4A07E9}"/>
              </a:ext>
            </a:extLst>
          </p:cNvPr>
          <p:cNvSpPr txBox="1"/>
          <p:nvPr/>
        </p:nvSpPr>
        <p:spPr>
          <a:xfrm>
            <a:off x="210607" y="1737010"/>
            <a:ext cx="11828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Environment Record</a:t>
            </a:r>
            <a:r>
              <a:rPr lang="ko-KR" altLang="en-US" sz="2400" b="1" dirty="0"/>
              <a:t>에는 현재 컨텍스트에 대한 식별자 정보가 들어간다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때문에 전역 컨텍스트는 </a:t>
            </a:r>
            <a:r>
              <a:rPr lang="en-US" altLang="ko-KR" sz="2400" b="1" dirty="0"/>
              <a:t>a</a:t>
            </a:r>
            <a:r>
              <a:rPr lang="ko-KR" altLang="en-US" sz="2400" b="1" dirty="0"/>
              <a:t>라는 변수명이 </a:t>
            </a:r>
            <a:r>
              <a:rPr lang="ko-KR" altLang="en-US" sz="2400" b="1" dirty="0" err="1"/>
              <a:t>있다라는건</a:t>
            </a:r>
            <a:r>
              <a:rPr lang="ko-KR" altLang="en-US" sz="2400" b="1" dirty="0"/>
              <a:t> 알고 있음</a:t>
            </a:r>
            <a:endParaRPr lang="en-US" altLang="ko-KR" sz="2400" b="1" dirty="0"/>
          </a:p>
          <a:p>
            <a:endParaRPr lang="en-US" altLang="ko-KR" sz="2400" b="1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BE4E379-14FF-DAFA-75AF-04C5E50C598B}"/>
              </a:ext>
            </a:extLst>
          </p:cNvPr>
          <p:cNvGrpSpPr/>
          <p:nvPr/>
        </p:nvGrpSpPr>
        <p:grpSpPr>
          <a:xfrm>
            <a:off x="4288339" y="8115300"/>
            <a:ext cx="8662101" cy="1491067"/>
            <a:chOff x="762000" y="3648233"/>
            <a:chExt cx="8662101" cy="1491067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9F14CEB-86CA-3338-60E0-BC300AE80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3651204"/>
              <a:ext cx="3835584" cy="958896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2BAB6D0-F9C9-4917-6E75-981503224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400" y="3648233"/>
              <a:ext cx="2794701" cy="964838"/>
            </a:xfrm>
            <a:prstGeom prst="rect">
              <a:avLst/>
            </a:prstGeom>
          </p:spPr>
        </p:pic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38EF2D4A-AE63-7786-310C-058995A7FC93}"/>
                </a:ext>
              </a:extLst>
            </p:cNvPr>
            <p:cNvCxnSpPr>
              <a:cxnSpLocks/>
            </p:cNvCxnSpPr>
            <p:nvPr/>
          </p:nvCxnSpPr>
          <p:spPr>
            <a:xfrm>
              <a:off x="4875452" y="4181633"/>
              <a:ext cx="1447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EA68F6A-27DA-E66D-16B9-1FC735C4B194}"/>
                </a:ext>
              </a:extLst>
            </p:cNvPr>
            <p:cNvSpPr txBox="1"/>
            <p:nvPr/>
          </p:nvSpPr>
          <p:spPr>
            <a:xfrm>
              <a:off x="2057400" y="4769968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이 코드가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2F73BD-E4D8-0153-3C14-0BB3C942DFA0}"/>
                </a:ext>
              </a:extLst>
            </p:cNvPr>
            <p:cNvSpPr txBox="1"/>
            <p:nvPr/>
          </p:nvSpPr>
          <p:spPr>
            <a:xfrm>
              <a:off x="6795483" y="4769968"/>
              <a:ext cx="2462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이와 같이 동작할 수 있다</a:t>
              </a:r>
              <a:r>
                <a:rPr lang="en-US" altLang="ko-KR" b="1"/>
                <a:t>.</a:t>
              </a:r>
              <a:endParaRPr lang="ko-KR" altLang="en-US" b="1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A857605-A517-574C-A001-8A3A3A8EB897}"/>
              </a:ext>
            </a:extLst>
          </p:cNvPr>
          <p:cNvGrpSpPr/>
          <p:nvPr/>
        </p:nvGrpSpPr>
        <p:grpSpPr>
          <a:xfrm>
            <a:off x="5080" y="4090545"/>
            <a:ext cx="3048000" cy="4294023"/>
            <a:chOff x="5120" y="5861566"/>
            <a:chExt cx="3048000" cy="429402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0D47DF0-E5C5-9823-9AF7-50FCE99BF257}"/>
                </a:ext>
              </a:extLst>
            </p:cNvPr>
            <p:cNvSpPr/>
            <p:nvPr/>
          </p:nvSpPr>
          <p:spPr>
            <a:xfrm>
              <a:off x="577269" y="8811241"/>
              <a:ext cx="1903698" cy="6948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전역 컨텍스트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EC63541-C6BC-8E0E-1E9D-6F4D7E30AD5E}"/>
                </a:ext>
              </a:extLst>
            </p:cNvPr>
            <p:cNvGrpSpPr/>
            <p:nvPr/>
          </p:nvGrpSpPr>
          <p:grpSpPr>
            <a:xfrm>
              <a:off x="5120" y="5861566"/>
              <a:ext cx="3048000" cy="4294023"/>
              <a:chOff x="12039600" y="3490436"/>
              <a:chExt cx="4724400" cy="652723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AC6E27C-59D7-3DB6-2AAC-A30F41CADB86}"/>
                  </a:ext>
                </a:extLst>
              </p:cNvPr>
              <p:cNvSpPr/>
              <p:nvPr/>
            </p:nvSpPr>
            <p:spPr>
              <a:xfrm>
                <a:off x="12649200" y="4023836"/>
                <a:ext cx="3505199" cy="5257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19AFE18-6417-9BF6-EA3C-9AB7074E9917}"/>
                  </a:ext>
                </a:extLst>
              </p:cNvPr>
              <p:cNvSpPr/>
              <p:nvPr/>
            </p:nvSpPr>
            <p:spPr>
              <a:xfrm>
                <a:off x="12039600" y="3490436"/>
                <a:ext cx="4724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1DFBA1D-A57C-39B3-DE91-AFC585CB8BB8}"/>
                  </a:ext>
                </a:extLst>
              </p:cNvPr>
              <p:cNvSpPr txBox="1"/>
              <p:nvPr/>
            </p:nvSpPr>
            <p:spPr>
              <a:xfrm>
                <a:off x="13338808" y="9456260"/>
                <a:ext cx="2125978" cy="56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Call</a:t>
                </a:r>
                <a:r>
                  <a:rPr lang="ko-KR" altLang="en-US" b="1"/>
                  <a:t> </a:t>
                </a:r>
                <a:r>
                  <a:rPr lang="en-US" altLang="ko-KR" b="1"/>
                  <a:t>Stack</a:t>
                </a:r>
                <a:endParaRPr lang="ko-KR" altLang="en-US" b="1"/>
              </a:p>
            </p:txBody>
          </p:sp>
        </p:grpSp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A3A2005-19A3-8E11-0FD9-E4D61ECAFBCB}"/>
              </a:ext>
            </a:extLst>
          </p:cNvPr>
          <p:cNvCxnSpPr>
            <a:cxnSpLocks/>
          </p:cNvCxnSpPr>
          <p:nvPr/>
        </p:nvCxnSpPr>
        <p:spPr>
          <a:xfrm flipV="1">
            <a:off x="1997498" y="4971250"/>
            <a:ext cx="2020782" cy="1954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E526F5A-8C9E-99A8-4C00-B3AC90DCA9DA}"/>
              </a:ext>
            </a:extLst>
          </p:cNvPr>
          <p:cNvGrpSpPr/>
          <p:nvPr/>
        </p:nvGrpSpPr>
        <p:grpSpPr>
          <a:xfrm>
            <a:off x="4268019" y="4055512"/>
            <a:ext cx="2362199" cy="2030292"/>
            <a:chOff x="5334000" y="3543300"/>
            <a:chExt cx="2362199" cy="203029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639BC45-1EE5-DF49-A935-BAE6B830C20D}"/>
                </a:ext>
              </a:extLst>
            </p:cNvPr>
            <p:cNvGrpSpPr/>
            <p:nvPr/>
          </p:nvGrpSpPr>
          <p:grpSpPr>
            <a:xfrm>
              <a:off x="5486400" y="3660482"/>
              <a:ext cx="2074955" cy="1780336"/>
              <a:chOff x="9448800" y="3692919"/>
              <a:chExt cx="3200400" cy="3507981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DC3D6F2-67CD-63B2-7516-4EA25C8400CB}"/>
                  </a:ext>
                </a:extLst>
              </p:cNvPr>
              <p:cNvSpPr/>
              <p:nvPr/>
            </p:nvSpPr>
            <p:spPr>
              <a:xfrm>
                <a:off x="9448800" y="3692919"/>
                <a:ext cx="3200400" cy="11079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Variable Environment</a:t>
                </a:r>
                <a:endParaRPr lang="ko-KR" altLang="en-US" sz="140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1B4756E-8972-C424-4342-E118ACAD9A2B}"/>
                  </a:ext>
                </a:extLst>
              </p:cNvPr>
              <p:cNvSpPr/>
              <p:nvPr/>
            </p:nvSpPr>
            <p:spPr>
              <a:xfrm>
                <a:off x="9448800" y="4870616"/>
                <a:ext cx="3200400" cy="11079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Lexical Environment</a:t>
                </a:r>
                <a:endParaRPr lang="ko-KR" altLang="en-US" sz="140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21F5037-5BBA-A5F0-837B-7D6B502DBCA9}"/>
                  </a:ext>
                </a:extLst>
              </p:cNvPr>
              <p:cNvSpPr/>
              <p:nvPr/>
            </p:nvSpPr>
            <p:spPr bwMode="auto">
              <a:xfrm>
                <a:off x="9448800" y="6092904"/>
                <a:ext cx="3200400" cy="11079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this binding</a:t>
                </a:r>
                <a:endParaRPr lang="ko-KR" altLang="en-US" sz="1400"/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A603C4-9C2C-7706-1B79-7D837FAA761B}"/>
                </a:ext>
              </a:extLst>
            </p:cNvPr>
            <p:cNvSpPr/>
            <p:nvPr/>
          </p:nvSpPr>
          <p:spPr>
            <a:xfrm>
              <a:off x="5334000" y="3543300"/>
              <a:ext cx="2362199" cy="20302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F2CD6B9-674B-445E-B24D-5BBB66366163}"/>
              </a:ext>
            </a:extLst>
          </p:cNvPr>
          <p:cNvGrpSpPr/>
          <p:nvPr/>
        </p:nvGrpSpPr>
        <p:grpSpPr>
          <a:xfrm>
            <a:off x="8818880" y="4544059"/>
            <a:ext cx="2020782" cy="1127811"/>
            <a:chOff x="7620000" y="3149849"/>
            <a:chExt cx="3200400" cy="2283262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793A9CC-5D4E-73B4-8677-FF7F84FCBD84}"/>
                </a:ext>
              </a:extLst>
            </p:cNvPr>
            <p:cNvSpPr/>
            <p:nvPr/>
          </p:nvSpPr>
          <p:spPr>
            <a:xfrm>
              <a:off x="7620000" y="3149849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environmentRecord</a:t>
              </a:r>
              <a:endParaRPr lang="ko-KR" altLang="en-US" sz="110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81D48E6-24D0-619D-6F8B-AD04F7BB9345}"/>
                </a:ext>
              </a:extLst>
            </p:cNvPr>
            <p:cNvSpPr/>
            <p:nvPr/>
          </p:nvSpPr>
          <p:spPr>
            <a:xfrm>
              <a:off x="7620000" y="4325115"/>
              <a:ext cx="3200400" cy="110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outerEnvironmentReference</a:t>
              </a:r>
              <a:endParaRPr lang="ko-KR" altLang="en-US" sz="110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A21EE64-1432-B472-E6BF-60BB260176EC}"/>
              </a:ext>
            </a:extLst>
          </p:cNvPr>
          <p:cNvCxnSpPr>
            <a:cxnSpLocks/>
          </p:cNvCxnSpPr>
          <p:nvPr/>
        </p:nvCxnSpPr>
        <p:spPr>
          <a:xfrm flipV="1">
            <a:off x="6495374" y="4817705"/>
            <a:ext cx="2247306" cy="224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C3077E8-FA6C-9775-429A-DBE26B4053FC}"/>
              </a:ext>
            </a:extLst>
          </p:cNvPr>
          <p:cNvSpPr txBox="1"/>
          <p:nvPr/>
        </p:nvSpPr>
        <p:spPr>
          <a:xfrm>
            <a:off x="12019280" y="4929847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아</a:t>
            </a:r>
            <a:r>
              <a:rPr lang="en-US" altLang="ko-KR" b="1" dirty="0"/>
              <a:t>~ </a:t>
            </a:r>
            <a:r>
              <a:rPr lang="ko-KR" altLang="en-US" b="1" dirty="0"/>
              <a:t>딱 알았다</a:t>
            </a:r>
            <a:r>
              <a:rPr lang="en-US" altLang="ko-KR" b="1" dirty="0"/>
              <a:t> a</a:t>
            </a:r>
            <a:r>
              <a:rPr lang="ko-KR" altLang="en-US" b="1" dirty="0"/>
              <a:t>라는 변수가 있구나</a:t>
            </a:r>
            <a:r>
              <a:rPr lang="en-US" altLang="ko-KR" b="1" dirty="0"/>
              <a:t>!!!!!</a:t>
            </a:r>
            <a:endParaRPr lang="ko-KR" altLang="en-US" b="1" dirty="0"/>
          </a:p>
        </p:txBody>
      </p:sp>
      <p:sp>
        <p:nvSpPr>
          <p:cNvPr id="76" name="AutoShape 2" descr="Hughstoneian - 나무위키">
            <a:extLst>
              <a:ext uri="{FF2B5EF4-FFF2-40B4-BE49-F238E27FC236}">
                <a16:creationId xmlns:a16="http://schemas.microsoft.com/office/drawing/2014/main" id="{E9CBE4FE-22DC-AB32-363E-8EF667064D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71280" y="57287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0183D6-28D1-82BF-1AA7-DF808E3F836E}"/>
              </a:ext>
            </a:extLst>
          </p:cNvPr>
          <p:cNvSpPr txBox="1"/>
          <p:nvPr/>
        </p:nvSpPr>
        <p:spPr>
          <a:xfrm>
            <a:off x="13999661" y="8115300"/>
            <a:ext cx="3567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식별자를 코드의 최상단으로</a:t>
            </a:r>
            <a:endParaRPr lang="en-US" altLang="ko-KR" b="1" dirty="0"/>
          </a:p>
          <a:p>
            <a:r>
              <a:rPr lang="ko-KR" altLang="en-US" b="1" dirty="0" err="1"/>
              <a:t>끌어올린것</a:t>
            </a:r>
            <a:r>
              <a:rPr lang="en-US" altLang="ko-KR" b="1" dirty="0"/>
              <a:t>(Hoisting) </a:t>
            </a:r>
            <a:r>
              <a:rPr lang="ko-KR" altLang="en-US" b="1" dirty="0"/>
              <a:t>처럼 동작해서</a:t>
            </a:r>
            <a:endParaRPr lang="en-US" altLang="ko-KR" b="1" dirty="0"/>
          </a:p>
          <a:p>
            <a:r>
              <a:rPr lang="en-US" altLang="ko-KR" b="1" dirty="0"/>
              <a:t>Hoisting</a:t>
            </a:r>
            <a:r>
              <a:rPr lang="ko-KR" altLang="en-US" b="1" dirty="0"/>
              <a:t>이라고 부름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594A5CA-9B5F-544A-69B9-885A9C065B0D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10979052" y="4828064"/>
            <a:ext cx="1040228" cy="2864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73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88800-DCF6-3E34-53BE-929FF014324E}"/>
              </a:ext>
            </a:extLst>
          </p:cNvPr>
          <p:cNvSpPr txBox="1"/>
          <p:nvPr/>
        </p:nvSpPr>
        <p:spPr>
          <a:xfrm>
            <a:off x="17689530" y="97917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8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506AD-FBF1-22BB-6316-09A2D2A0F6A7}"/>
              </a:ext>
            </a:extLst>
          </p:cNvPr>
          <p:cNvSpPr txBox="1"/>
          <p:nvPr/>
        </p:nvSpPr>
        <p:spPr>
          <a:xfrm>
            <a:off x="210607" y="266700"/>
            <a:ext cx="11519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다음과 같은 경우는 어떨까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B7A2F1-26F1-ADCC-9A69-A7ABBFF4A928}"/>
              </a:ext>
            </a:extLst>
          </p:cNvPr>
          <p:cNvGrpSpPr/>
          <p:nvPr/>
        </p:nvGrpSpPr>
        <p:grpSpPr>
          <a:xfrm>
            <a:off x="533400" y="2699772"/>
            <a:ext cx="4121512" cy="4887456"/>
            <a:chOff x="7365261" y="3390900"/>
            <a:chExt cx="4121512" cy="48874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A11BD1E-E92E-5C4A-59D0-3CBD56AEC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3390900"/>
              <a:ext cx="3174261" cy="11079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457BD-F5D5-4CEA-0E26-C9E6B5D82B04}"/>
                </a:ext>
              </a:extLst>
            </p:cNvPr>
            <p:cNvSpPr txBox="1"/>
            <p:nvPr/>
          </p:nvSpPr>
          <p:spPr>
            <a:xfrm>
              <a:off x="7365261" y="4762500"/>
              <a:ext cx="32766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/>
                <a:t>다음 코드의 실행결과는</a:t>
              </a:r>
              <a:r>
                <a:rPr lang="en-US" altLang="ko-KR" sz="2400" b="1"/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3E1F13-7A61-21F6-F370-E1F916A24FA2}"/>
                </a:ext>
              </a:extLst>
            </p:cNvPr>
            <p:cNvSpPr txBox="1"/>
            <p:nvPr/>
          </p:nvSpPr>
          <p:spPr>
            <a:xfrm>
              <a:off x="7442200" y="5600700"/>
              <a:ext cx="4044573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/>
                <a:t>1) 123</a:t>
              </a:r>
            </a:p>
            <a:p>
              <a:pPr>
                <a:buFont typeface="+mj-lt"/>
                <a:buAutoNum type="arabicPeriod"/>
              </a:pPr>
              <a:endParaRPr lang="en-US" altLang="ko-KR" sz="2400" b="1"/>
            </a:p>
            <a:p>
              <a:r>
                <a:rPr lang="en-US" altLang="ko-KR" sz="2400" b="1"/>
                <a:t>2)</a:t>
              </a:r>
              <a:r>
                <a:rPr lang="ko-KR" altLang="en-US" sz="2400" b="1"/>
                <a:t> 에러</a:t>
              </a:r>
              <a:endParaRPr lang="en-US" altLang="ko-KR" sz="2400" b="1"/>
            </a:p>
            <a:p>
              <a:pPr>
                <a:buFont typeface="+mj-lt"/>
                <a:buAutoNum type="arabicPeriod"/>
              </a:pPr>
              <a:endParaRPr lang="ko-KR" altLang="en-US" sz="2400" b="1"/>
            </a:p>
            <a:p>
              <a:r>
                <a:rPr lang="en-US" altLang="ko-KR" sz="2400" b="1"/>
                <a:t>3)</a:t>
              </a:r>
              <a:r>
                <a:rPr lang="ko-KR" altLang="en-US" sz="2400" b="1"/>
                <a:t> “</a:t>
              </a:r>
              <a:r>
                <a:rPr lang="en-US" altLang="ko-KR" sz="2400" b="1"/>
                <a:t>123”</a:t>
              </a:r>
            </a:p>
            <a:p>
              <a:endParaRPr lang="en-US" altLang="ko-KR" sz="2400" b="1"/>
            </a:p>
            <a:p>
              <a:r>
                <a:rPr lang="en-US" altLang="ko-KR" sz="2400" b="1"/>
                <a:t>4) undefined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0111991-E893-0F1D-13B9-5D06774E4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610100"/>
            <a:ext cx="7124700" cy="1152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0C1C9D-3DD4-A91C-1140-B74A33300AB6}"/>
              </a:ext>
            </a:extLst>
          </p:cNvPr>
          <p:cNvSpPr txBox="1"/>
          <p:nvPr/>
        </p:nvSpPr>
        <p:spPr>
          <a:xfrm>
            <a:off x="9067800" y="4043432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정답은</a:t>
            </a:r>
          </a:p>
        </p:txBody>
      </p:sp>
    </p:spTree>
    <p:extLst>
      <p:ext uri="{BB962C8B-B14F-4D97-AF65-F5344CB8AC3E}">
        <p14:creationId xmlns:p14="http://schemas.microsoft.com/office/powerpoint/2010/main" val="4176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tendard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57f422-dadf-4c79-b308-f8e2459fbea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C5D307007CA6240BB03062E1246E985" ma:contentTypeVersion="5" ma:contentTypeDescription="새 문서를 만듭니다." ma:contentTypeScope="" ma:versionID="49ea9442a51af59d4d8194b4babe7d72">
  <xsd:schema xmlns:xsd="http://www.w3.org/2001/XMLSchema" xmlns:xs="http://www.w3.org/2001/XMLSchema" xmlns:p="http://schemas.microsoft.com/office/2006/metadata/properties" xmlns:ns3="e357f422-dadf-4c79-b308-f8e2459fbead" targetNamespace="http://schemas.microsoft.com/office/2006/metadata/properties" ma:root="true" ma:fieldsID="44eb936ba1baeaefe1bd7f8ff9671434" ns3:_="">
    <xsd:import namespace="e357f422-dadf-4c79-b308-f8e2459fbe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7f422-dadf-4c79-b308-f8e2459fbe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4E59C-58E2-4A30-A90A-F316470540CF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357f422-dadf-4c79-b308-f8e2459fbea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CF284AC-E030-4ACB-A175-1F48BE8ED0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914121-6B41-4A0E-B9C3-B602DED40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57f422-dadf-4c79-b308-f8e2459fbe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850</Words>
  <Application>Microsoft Office PowerPoint</Application>
  <PresentationFormat>사용자 지정</PresentationFormat>
  <Paragraphs>231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Pretendard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JS M</cp:lastModifiedBy>
  <cp:revision>139</cp:revision>
  <dcterms:created xsi:type="dcterms:W3CDTF">2023-11-13T16:09:13Z</dcterms:created>
  <dcterms:modified xsi:type="dcterms:W3CDTF">2024-10-16T08:35:19Z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0x0101003C5D307007CA6240BB03062E1246E985</vt:lpwstr>
  </property>
</Properties>
</file>